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0" r:id="rId3"/>
    <p:sldId id="262" r:id="rId4"/>
    <p:sldId id="263" r:id="rId5"/>
    <p:sldId id="264" r:id="rId6"/>
    <p:sldId id="265" r:id="rId7"/>
    <p:sldId id="266" r:id="rId8"/>
    <p:sldId id="268" r:id="rId9"/>
    <p:sldId id="257" r:id="rId10"/>
    <p:sldId id="258" r:id="rId11"/>
    <p:sldId id="259" r:id="rId12"/>
    <p:sldId id="261" r:id="rId13"/>
    <p:sldId id="277" r:id="rId14"/>
    <p:sldId id="269" r:id="rId15"/>
    <p:sldId id="270" r:id="rId16"/>
    <p:sldId id="271" r:id="rId17"/>
    <p:sldId id="272" r:id="rId18"/>
    <p:sldId id="278" r:id="rId19"/>
    <p:sldId id="274" r:id="rId20"/>
    <p:sldId id="275" r:id="rId21"/>
    <p:sldId id="279" r:id="rId22"/>
    <p:sldId id="267" r:id="rId23"/>
    <p:sldId id="280" r:id="rId24"/>
    <p:sldId id="27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5" d="100"/>
          <a:sy n="65" d="100"/>
        </p:scale>
        <p:origin x="-2244" y="-690"/>
      </p:cViewPr>
      <p:guideLst>
        <p:guide orient="horz" pos="2160"/>
        <p:guide pos="2880"/>
      </p:guideLst>
    </p:cSldViewPr>
  </p:slideViewPr>
  <p:notesTextViewPr>
    <p:cViewPr>
      <p:scale>
        <a:sx n="1" d="1"/>
        <a:sy n="1" d="1"/>
      </p:scale>
      <p:origin x="0" y="0"/>
    </p:cViewPr>
  </p:notesTextViewPr>
  <p:sorterViewPr>
    <p:cViewPr>
      <p:scale>
        <a:sx n="100" d="100"/>
        <a:sy n="100" d="100"/>
      </p:scale>
      <p:origin x="0" y="51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BD4EFDF-137B-4489-9207-BB0E080A5831}" type="datetimeFigureOut">
              <a:rPr lang="en-CA" smtClean="0"/>
              <a:t>29/11/2018</a:t>
            </a:fld>
            <a:endParaRPr lang="en-CA"/>
          </a:p>
        </p:txBody>
      </p:sp>
      <p:sp>
        <p:nvSpPr>
          <p:cNvPr id="19" name="Footer Placeholder 18"/>
          <p:cNvSpPr>
            <a:spLocks noGrp="1"/>
          </p:cNvSpPr>
          <p:nvPr>
            <p:ph type="ftr" sz="quarter" idx="11"/>
          </p:nvPr>
        </p:nvSpPr>
        <p:spPr/>
        <p:txBody>
          <a:bodyPr/>
          <a:lstStyle/>
          <a:p>
            <a:endParaRPr lang="en-CA"/>
          </a:p>
        </p:txBody>
      </p:sp>
      <p:sp>
        <p:nvSpPr>
          <p:cNvPr id="27" name="Slide Number Placeholder 26"/>
          <p:cNvSpPr>
            <a:spLocks noGrp="1"/>
          </p:cNvSpPr>
          <p:nvPr>
            <p:ph type="sldNum" sz="quarter" idx="12"/>
          </p:nvPr>
        </p:nvSpPr>
        <p:spPr/>
        <p:txBody>
          <a:bodyPr/>
          <a:lstStyle/>
          <a:p>
            <a:fld id="{17C4141B-ECBE-419E-B92A-E098AD156C57}" type="slidenum">
              <a:rPr lang="en-CA" smtClean="0"/>
              <a:t>‹#›</a:t>
            </a:fld>
            <a:endParaRPr lang="en-CA"/>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D4EFDF-137B-4489-9207-BB0E080A5831}" type="datetimeFigureOut">
              <a:rPr lang="en-CA" smtClean="0"/>
              <a:t>29/11/2018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C4141B-ECBE-419E-B92A-E098AD156C57}" type="slidenum">
              <a:rPr lang="en-CA" smtClean="0"/>
              <a:t>‹#›</a:t>
            </a:fld>
            <a:endParaRPr lang="en-CA"/>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D4EFDF-137B-4489-9207-BB0E080A5831}" type="datetimeFigureOut">
              <a:rPr lang="en-CA" smtClean="0"/>
              <a:t>29/11/2018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C4141B-ECBE-419E-B92A-E098AD156C57}" type="slidenum">
              <a:rPr lang="en-CA" smtClean="0"/>
              <a:t>‹#›</a:t>
            </a:fld>
            <a:endParaRPr lang="en-CA"/>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D4EFDF-137B-4489-9207-BB0E080A5831}" type="datetimeFigureOut">
              <a:rPr lang="en-CA" smtClean="0"/>
              <a:t>29/11/2018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C4141B-ECBE-419E-B92A-E098AD156C57}" type="slidenum">
              <a:rPr lang="en-CA" smtClean="0"/>
              <a:t>‹#›</a:t>
            </a:fld>
            <a:endParaRPr lang="en-CA"/>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BD4EFDF-137B-4489-9207-BB0E080A5831}" type="datetimeFigureOut">
              <a:rPr lang="en-CA" smtClean="0"/>
              <a:t>29/11/2018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7C4141B-ECBE-419E-B92A-E098AD156C57}" type="slidenum">
              <a:rPr lang="en-CA" smtClean="0"/>
              <a:t>‹#›</a:t>
            </a:fld>
            <a:endParaRPr lang="en-CA"/>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D4EFDF-137B-4489-9207-BB0E080A5831}" type="datetimeFigureOut">
              <a:rPr lang="en-CA" smtClean="0"/>
              <a:t>29/11/2018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7C4141B-ECBE-419E-B92A-E098AD156C57}" type="slidenum">
              <a:rPr lang="en-CA" smtClean="0"/>
              <a:t>‹#›</a:t>
            </a:fld>
            <a:endParaRPr lang="en-CA"/>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BD4EFDF-137B-4489-9207-BB0E080A5831}" type="datetimeFigureOut">
              <a:rPr lang="en-CA" smtClean="0"/>
              <a:t>29/11/2018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7C4141B-ECBE-419E-B92A-E098AD156C57}" type="slidenum">
              <a:rPr lang="en-CA" smtClean="0"/>
              <a:t>‹#›</a:t>
            </a:fld>
            <a:endParaRPr lang="en-CA"/>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BD4EFDF-137B-4489-9207-BB0E080A5831}" type="datetimeFigureOut">
              <a:rPr lang="en-CA" smtClean="0"/>
              <a:t>29/11/2018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7C4141B-ECBE-419E-B92A-E098AD156C57}" type="slidenum">
              <a:rPr lang="en-CA" smtClean="0"/>
              <a:t>‹#›</a:t>
            </a:fld>
            <a:endParaRPr lang="en-CA"/>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4EFDF-137B-4489-9207-BB0E080A5831}" type="datetimeFigureOut">
              <a:rPr lang="en-CA" smtClean="0"/>
              <a:t>29/11/2018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7C4141B-ECBE-419E-B92A-E098AD156C57}" type="slidenum">
              <a:rPr lang="en-CA" smtClean="0"/>
              <a:t>‹#›</a:t>
            </a:fld>
            <a:endParaRPr lang="en-CA"/>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D4EFDF-137B-4489-9207-BB0E080A5831}" type="datetimeFigureOut">
              <a:rPr lang="en-CA" smtClean="0"/>
              <a:t>29/11/2018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7C4141B-ECBE-419E-B92A-E098AD156C57}" type="slidenum">
              <a:rPr lang="en-CA" smtClean="0"/>
              <a:t>‹#›</a:t>
            </a:fld>
            <a:endParaRPr lang="en-CA"/>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BD4EFDF-137B-4489-9207-BB0E080A5831}" type="datetimeFigureOut">
              <a:rPr lang="en-CA" smtClean="0"/>
              <a:t>29/11/2018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8077200" y="6356350"/>
            <a:ext cx="609600" cy="365125"/>
          </a:xfrm>
        </p:spPr>
        <p:txBody>
          <a:bodyPr/>
          <a:lstStyle/>
          <a:p>
            <a:fld id="{17C4141B-ECBE-419E-B92A-E098AD156C57}" type="slidenum">
              <a:rPr lang="en-CA" smtClean="0"/>
              <a:t>‹#›</a:t>
            </a:fld>
            <a:endParaRPr lang="en-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D4EFDF-137B-4489-9207-BB0E080A5831}" type="datetimeFigureOut">
              <a:rPr lang="en-CA" smtClean="0"/>
              <a:t>29/11/2018</a:t>
            </a:fld>
            <a:endParaRPr lang="en-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7C4141B-ECBE-419E-B92A-E098AD156C57}" type="slidenum">
              <a:rPr lang="en-CA" smtClean="0"/>
              <a:t>‹#›</a:t>
            </a:fld>
            <a:endParaRPr lang="en-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3.png"/><Relationship Id="rId3" Type="http://schemas.openxmlformats.org/officeDocument/2006/relationships/image" Target="../media/image5.jpeg"/><Relationship Id="rId7" Type="http://schemas.openxmlformats.org/officeDocument/2006/relationships/image" Target="../media/image9.jpeg"/><Relationship Id="rId12" Type="http://schemas.openxmlformats.org/officeDocument/2006/relationships/image" Target="../media/image14.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1840" y="940060"/>
            <a:ext cx="5328592" cy="1440160"/>
          </a:xfrm>
          <a:prstGeom prst="rect">
            <a:avLst/>
          </a:prstGeom>
        </p:spPr>
      </p:pic>
      <p:sp>
        <p:nvSpPr>
          <p:cNvPr id="2" name="Title 1"/>
          <p:cNvSpPr>
            <a:spLocks noGrp="1"/>
          </p:cNvSpPr>
          <p:nvPr>
            <p:ph type="ctrTitle"/>
          </p:nvPr>
        </p:nvSpPr>
        <p:spPr>
          <a:xfrm>
            <a:off x="467544" y="2114019"/>
            <a:ext cx="7851648" cy="1828800"/>
          </a:xfrm>
        </p:spPr>
        <p:txBody>
          <a:bodyPr>
            <a:normAutofit/>
          </a:bodyPr>
          <a:lstStyle/>
          <a:p>
            <a:r>
              <a:rPr lang="en-CA" sz="3200" dirty="0" smtClean="0">
                <a:solidFill>
                  <a:schemeClr val="tx1"/>
                </a:solidFill>
                <a:latin typeface="Calibri" panose="020F0502020204030204" pitchFamily="34" charset="0"/>
              </a:rPr>
              <a:t>23 Nickel Road</a:t>
            </a:r>
            <a:br>
              <a:rPr lang="en-CA" sz="3200" dirty="0" smtClean="0">
                <a:solidFill>
                  <a:schemeClr val="tx1"/>
                </a:solidFill>
                <a:latin typeface="Calibri" panose="020F0502020204030204" pitchFamily="34" charset="0"/>
              </a:rPr>
            </a:br>
            <a:r>
              <a:rPr lang="en-CA" sz="3200" dirty="0" smtClean="0">
                <a:solidFill>
                  <a:schemeClr val="tx1"/>
                </a:solidFill>
                <a:latin typeface="Calibri" panose="020F0502020204030204" pitchFamily="34" charset="0"/>
              </a:rPr>
              <a:t>Thompson, MB  R8N 0Y4</a:t>
            </a:r>
            <a:br>
              <a:rPr lang="en-CA" sz="3200" dirty="0" smtClean="0">
                <a:solidFill>
                  <a:schemeClr val="tx1"/>
                </a:solidFill>
                <a:latin typeface="Calibri" panose="020F0502020204030204" pitchFamily="34" charset="0"/>
              </a:rPr>
            </a:br>
            <a:r>
              <a:rPr lang="en-CA" sz="3200" dirty="0" smtClean="0">
                <a:solidFill>
                  <a:schemeClr val="tx1"/>
                </a:solidFill>
                <a:latin typeface="Calibri" panose="020F0502020204030204" pitchFamily="34" charset="0"/>
              </a:rPr>
              <a:t>Phone: 204-677-2341  Fax: 204-677-0255</a:t>
            </a:r>
            <a:endParaRPr lang="en-CA" sz="3200" dirty="0">
              <a:solidFill>
                <a:schemeClr val="tx1"/>
              </a:solidFill>
              <a:latin typeface="Calibri" panose="020F0502020204030204" pitchFamily="34" charset="0"/>
            </a:endParaRPr>
          </a:p>
        </p:txBody>
      </p:sp>
      <p:sp>
        <p:nvSpPr>
          <p:cNvPr id="3" name="Subtitle 2"/>
          <p:cNvSpPr>
            <a:spLocks noGrp="1"/>
          </p:cNvSpPr>
          <p:nvPr>
            <p:ph type="subTitle" idx="1"/>
          </p:nvPr>
        </p:nvSpPr>
        <p:spPr>
          <a:xfrm>
            <a:off x="608648" y="3933056"/>
            <a:ext cx="7854696" cy="1752600"/>
          </a:xfrm>
          <a:ln>
            <a:noFill/>
          </a:ln>
        </p:spPr>
        <p:txBody>
          <a:bodyPr>
            <a:normAutofit/>
          </a:bodyPr>
          <a:lstStyle/>
          <a:p>
            <a:endParaRPr lang="en-CA" dirty="0" smtClean="0"/>
          </a:p>
          <a:p>
            <a:r>
              <a:rPr lang="en-CA" sz="3500" dirty="0" smtClean="0">
                <a:solidFill>
                  <a:schemeClr val="tx1"/>
                </a:solidFill>
                <a:latin typeface="+mj-lt"/>
              </a:rPr>
              <a:t>An Overview Programs and Services</a:t>
            </a:r>
            <a:endParaRPr lang="en-CA" sz="3500" dirty="0">
              <a:solidFill>
                <a:schemeClr val="tx1"/>
              </a:solidFill>
              <a:latin typeface="+mj-lt"/>
            </a:endParaRPr>
          </a:p>
        </p:txBody>
      </p:sp>
    </p:spTree>
    <p:extLst>
      <p:ext uri="{BB962C8B-B14F-4D97-AF65-F5344CB8AC3E}">
        <p14:creationId xmlns:p14="http://schemas.microsoft.com/office/powerpoint/2010/main" val="334972393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560900"/>
            <a:ext cx="1545465" cy="1103904"/>
          </a:xfrm>
          <a:prstGeom prst="rect">
            <a:avLst/>
          </a:prstGeom>
        </p:spPr>
      </p:pic>
      <p:sp>
        <p:nvSpPr>
          <p:cNvPr id="2" name="Title 1"/>
          <p:cNvSpPr>
            <a:spLocks noGrp="1"/>
          </p:cNvSpPr>
          <p:nvPr>
            <p:ph type="title"/>
          </p:nvPr>
        </p:nvSpPr>
        <p:spPr>
          <a:xfrm>
            <a:off x="331573" y="571549"/>
            <a:ext cx="8229600" cy="792088"/>
          </a:xfrm>
        </p:spPr>
        <p:txBody>
          <a:bodyPr>
            <a:normAutofit fontScale="90000"/>
          </a:bodyPr>
          <a:lstStyle/>
          <a:p>
            <a:r>
              <a:rPr lang="en-CA" b="1" dirty="0"/>
              <a:t/>
            </a:r>
            <a:br>
              <a:rPr lang="en-CA" b="1" dirty="0"/>
            </a:br>
            <a:r>
              <a:rPr lang="en-CA" sz="4000" b="1" dirty="0" smtClean="0"/>
              <a:t>Education</a:t>
            </a:r>
            <a:endParaRPr lang="en-CA" dirty="0"/>
          </a:p>
        </p:txBody>
      </p:sp>
      <p:sp>
        <p:nvSpPr>
          <p:cNvPr id="3" name="Content Placeholder 2"/>
          <p:cNvSpPr>
            <a:spLocks noGrp="1"/>
          </p:cNvSpPr>
          <p:nvPr>
            <p:ph idx="1"/>
          </p:nvPr>
        </p:nvSpPr>
        <p:spPr>
          <a:xfrm>
            <a:off x="279544" y="1268760"/>
            <a:ext cx="8291264" cy="5112568"/>
          </a:xfrm>
        </p:spPr>
        <p:txBody>
          <a:bodyPr>
            <a:normAutofit fontScale="25000" lnSpcReduction="20000"/>
          </a:bodyPr>
          <a:lstStyle/>
          <a:p>
            <a:pPr marL="0" indent="0">
              <a:buNone/>
            </a:pPr>
            <a:endParaRPr lang="en-CA" b="1" dirty="0">
              <a:latin typeface="+mj-lt"/>
            </a:endParaRPr>
          </a:p>
          <a:p>
            <a:r>
              <a:rPr lang="en-CA" sz="7200" dirty="0">
                <a:latin typeface="Calibri" panose="020F0502020204030204" pitchFamily="34" charset="0"/>
              </a:rPr>
              <a:t>The Education Services Department </a:t>
            </a:r>
            <a:r>
              <a:rPr lang="en-CA" sz="7200" dirty="0" smtClean="0">
                <a:latin typeface="Calibri" panose="020F0502020204030204" pitchFamily="34" charset="0"/>
              </a:rPr>
              <a:t>has offices in Thompson and Winnipeg that provides </a:t>
            </a:r>
            <a:r>
              <a:rPr lang="en-CA" sz="7200" dirty="0">
                <a:latin typeface="Calibri" panose="020F0502020204030204" pitchFamily="34" charset="0"/>
              </a:rPr>
              <a:t>student &amp; counseling </a:t>
            </a:r>
            <a:r>
              <a:rPr lang="en-CA" sz="7200" dirty="0" smtClean="0">
                <a:latin typeface="Calibri" panose="020F0502020204030204" pitchFamily="34" charset="0"/>
              </a:rPr>
              <a:t>services </a:t>
            </a:r>
            <a:r>
              <a:rPr lang="en-CA" sz="7200" dirty="0">
                <a:latin typeface="Calibri" panose="020F0502020204030204" pitchFamily="34" charset="0"/>
              </a:rPr>
              <a:t>and also administers the following programs:</a:t>
            </a:r>
          </a:p>
          <a:p>
            <a:pPr marL="0" indent="0">
              <a:buNone/>
            </a:pPr>
            <a:r>
              <a:rPr lang="en-CA" sz="8800" b="1" dirty="0">
                <a:latin typeface="Calibri" panose="020F0502020204030204" pitchFamily="34" charset="0"/>
              </a:rPr>
              <a:t>Post Secondary Program:</a:t>
            </a:r>
          </a:p>
          <a:p>
            <a:r>
              <a:rPr lang="en-CA" sz="7200" dirty="0">
                <a:latin typeface="Calibri" panose="020F0502020204030204" pitchFamily="34" charset="0"/>
              </a:rPr>
              <a:t>Student Services continues to administer the INAC funded Post Secondary program for the following First Nations: Northlands, </a:t>
            </a:r>
            <a:r>
              <a:rPr lang="en-CA" sz="7200" dirty="0" err="1">
                <a:latin typeface="Calibri" panose="020F0502020204030204" pitchFamily="34" charset="0"/>
              </a:rPr>
              <a:t>Sayisi</a:t>
            </a:r>
            <a:r>
              <a:rPr lang="en-CA" sz="7200" dirty="0">
                <a:latin typeface="Calibri" panose="020F0502020204030204" pitchFamily="34" charset="0"/>
              </a:rPr>
              <a:t> Dene, </a:t>
            </a:r>
            <a:r>
              <a:rPr lang="en-CA" sz="7200" dirty="0" smtClean="0">
                <a:latin typeface="Calibri" panose="020F0502020204030204" pitchFamily="34" charset="0"/>
              </a:rPr>
              <a:t>Barren Lands</a:t>
            </a:r>
            <a:r>
              <a:rPr lang="en-CA" sz="7200" dirty="0">
                <a:latin typeface="Calibri" panose="020F0502020204030204" pitchFamily="34" charset="0"/>
              </a:rPr>
              <a:t>, York </a:t>
            </a:r>
            <a:r>
              <a:rPr lang="en-CA" sz="7200" dirty="0" smtClean="0">
                <a:latin typeface="Calibri" panose="020F0502020204030204" pitchFamily="34" charset="0"/>
              </a:rPr>
              <a:t>Factory, </a:t>
            </a:r>
            <a:r>
              <a:rPr lang="en-CA" sz="7200" dirty="0">
                <a:latin typeface="Calibri" panose="020F0502020204030204" pitchFamily="34" charset="0"/>
              </a:rPr>
              <a:t>Fox Lake &amp; War Lake. Deadline for Main Intake of Post Secondary applications is May 15th of every year.</a:t>
            </a:r>
          </a:p>
          <a:p>
            <a:pPr marL="0" indent="0">
              <a:buNone/>
            </a:pPr>
            <a:r>
              <a:rPr lang="en-CA" sz="8800" b="1" dirty="0">
                <a:latin typeface="Calibri" panose="020F0502020204030204" pitchFamily="34" charset="0"/>
              </a:rPr>
              <a:t>Private Home Placement Program:</a:t>
            </a:r>
          </a:p>
          <a:p>
            <a:r>
              <a:rPr lang="en-CA" sz="7200" dirty="0">
                <a:latin typeface="Calibri" panose="020F0502020204030204" pitchFamily="34" charset="0"/>
              </a:rPr>
              <a:t>The PHP program continues to provide financial, academic &amp; personal assistance to KTC (</a:t>
            </a:r>
            <a:r>
              <a:rPr lang="en-CA" sz="7200" dirty="0" smtClean="0">
                <a:latin typeface="Calibri" panose="020F0502020204030204" pitchFamily="34" charset="0"/>
              </a:rPr>
              <a:t>Barren Lands</a:t>
            </a:r>
            <a:r>
              <a:rPr lang="en-CA" sz="7200" dirty="0">
                <a:latin typeface="Calibri" panose="020F0502020204030204" pitchFamily="34" charset="0"/>
              </a:rPr>
              <a:t>, God’s Lake, York </a:t>
            </a:r>
            <a:r>
              <a:rPr lang="en-CA" sz="7200" dirty="0" smtClean="0">
                <a:latin typeface="Calibri" panose="020F0502020204030204" pitchFamily="34" charset="0"/>
              </a:rPr>
              <a:t>Factory, </a:t>
            </a:r>
            <a:r>
              <a:rPr lang="en-CA" sz="7200" dirty="0">
                <a:latin typeface="Calibri" panose="020F0502020204030204" pitchFamily="34" charset="0"/>
              </a:rPr>
              <a:t>War Lake) First Nation members to gain access to program/grades towards the completion of a high school program &amp; not available in their community. Deadline for PHP applications is June 15th of every year.</a:t>
            </a:r>
          </a:p>
          <a:p>
            <a:pPr marL="0" indent="0">
              <a:buNone/>
            </a:pPr>
            <a:r>
              <a:rPr lang="en-CA" sz="8800" b="1" dirty="0" smtClean="0">
                <a:latin typeface="Calibri" panose="020F0502020204030204" pitchFamily="34" charset="0"/>
              </a:rPr>
              <a:t>Aboriginal Skills And Employment Training Strategy (ASETS):</a:t>
            </a:r>
          </a:p>
          <a:p>
            <a:r>
              <a:rPr lang="en-CA" sz="7200" dirty="0" smtClean="0">
                <a:latin typeface="Calibri" panose="020F0502020204030204" pitchFamily="34" charset="0"/>
              </a:rPr>
              <a:t>The </a:t>
            </a:r>
            <a:r>
              <a:rPr lang="en-CA" sz="7200" dirty="0">
                <a:latin typeface="Calibri" panose="020F0502020204030204" pitchFamily="34" charset="0"/>
              </a:rPr>
              <a:t>Aboriginal Skills and Employment Training Strategy (ASETS) is an integrated approach to Aboriginal labour market programming. ASETS links training to labour market </a:t>
            </a:r>
            <a:r>
              <a:rPr lang="en-CA" sz="7200" dirty="0" smtClean="0">
                <a:latin typeface="Calibri" panose="020F0502020204030204" pitchFamily="34" charset="0"/>
              </a:rPr>
              <a:t>demands </a:t>
            </a:r>
            <a:r>
              <a:rPr lang="en-CA" sz="7200" dirty="0">
                <a:latin typeface="Calibri" panose="020F0502020204030204" pitchFamily="34" charset="0"/>
              </a:rPr>
              <a:t>and ensures that Canada’s Aboriginal people can fully participate in economic opportunities.</a:t>
            </a:r>
          </a:p>
          <a:p>
            <a:r>
              <a:rPr lang="en-CA" sz="7200" dirty="0">
                <a:latin typeface="Calibri" panose="020F0502020204030204" pitchFamily="34" charset="0"/>
              </a:rPr>
              <a:t>Under this strategy, Aboriginal agreement holders design and deliver employment programs and services best suited to the unique needs of their clients. ASETS focuses on three </a:t>
            </a:r>
            <a:r>
              <a:rPr lang="en-CA" sz="7200" dirty="0" smtClean="0">
                <a:latin typeface="Calibri" panose="020F0502020204030204" pitchFamily="34" charset="0"/>
              </a:rPr>
              <a:t>priorities</a:t>
            </a:r>
            <a:r>
              <a:rPr lang="en-CA" sz="7200" dirty="0">
                <a:latin typeface="Calibri" panose="020F0502020204030204" pitchFamily="34" charset="0"/>
              </a:rPr>
              <a:t>;</a:t>
            </a:r>
          </a:p>
        </p:txBody>
      </p:sp>
    </p:spTree>
    <p:extLst>
      <p:ext uri="{BB962C8B-B14F-4D97-AF65-F5344CB8AC3E}">
        <p14:creationId xmlns:p14="http://schemas.microsoft.com/office/powerpoint/2010/main" val="94233609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t>Education Cont’d</a:t>
            </a:r>
            <a:endParaRPr lang="en-CA" sz="3200" dirty="0"/>
          </a:p>
        </p:txBody>
      </p:sp>
      <p:sp>
        <p:nvSpPr>
          <p:cNvPr id="3" name="Content Placeholder 2"/>
          <p:cNvSpPr>
            <a:spLocks noGrp="1"/>
          </p:cNvSpPr>
          <p:nvPr>
            <p:ph idx="1"/>
          </p:nvPr>
        </p:nvSpPr>
        <p:spPr/>
        <p:txBody>
          <a:bodyPr>
            <a:noAutofit/>
          </a:bodyPr>
          <a:lstStyle/>
          <a:p>
            <a:pPr marL="0" indent="0">
              <a:buNone/>
            </a:pPr>
            <a:r>
              <a:rPr lang="en-CA" sz="2200" b="1" dirty="0" smtClean="0">
                <a:latin typeface="Calibri" panose="020F0502020204030204" pitchFamily="34" charset="0"/>
              </a:rPr>
              <a:t>First Nation Inuit Child Care Initiative.</a:t>
            </a:r>
          </a:p>
          <a:p>
            <a:pPr lvl="1"/>
            <a:r>
              <a:rPr lang="en-CA" sz="1800" dirty="0" smtClean="0">
                <a:latin typeface="Calibri" panose="020F0502020204030204" pitchFamily="34" charset="0"/>
              </a:rPr>
              <a:t>Daycares</a:t>
            </a:r>
          </a:p>
          <a:p>
            <a:r>
              <a:rPr lang="en-CA" sz="1800" dirty="0" smtClean="0">
                <a:latin typeface="Calibri" panose="020F0502020204030204" pitchFamily="34" charset="0"/>
              </a:rPr>
              <a:t>Supporting </a:t>
            </a:r>
            <a:r>
              <a:rPr lang="en-CA" sz="1800" dirty="0">
                <a:latin typeface="Calibri" panose="020F0502020204030204" pitchFamily="34" charset="0"/>
              </a:rPr>
              <a:t>demand-driven skills </a:t>
            </a:r>
            <a:r>
              <a:rPr lang="en-CA" sz="1800" dirty="0" smtClean="0">
                <a:latin typeface="Calibri" panose="020F0502020204030204" pitchFamily="34" charset="0"/>
              </a:rPr>
              <a:t>development; fostering </a:t>
            </a:r>
            <a:r>
              <a:rPr lang="en-CA" sz="1800" dirty="0">
                <a:latin typeface="Calibri" panose="020F0502020204030204" pitchFamily="34" charset="0"/>
              </a:rPr>
              <a:t>partnerships with the private sector and the provinces and territories; </a:t>
            </a:r>
            <a:r>
              <a:rPr lang="en-CA" sz="1800" dirty="0" smtClean="0">
                <a:latin typeface="Calibri" panose="020F0502020204030204" pitchFamily="34" charset="0"/>
              </a:rPr>
              <a:t>and HRDC </a:t>
            </a:r>
            <a:r>
              <a:rPr lang="en-CA" sz="1800" dirty="0">
                <a:latin typeface="Calibri" panose="020F0502020204030204" pitchFamily="34" charset="0"/>
              </a:rPr>
              <a:t>Youth </a:t>
            </a:r>
            <a:r>
              <a:rPr lang="en-CA" sz="1800" dirty="0" smtClean="0">
                <a:latin typeface="Calibri" panose="020F0502020204030204" pitchFamily="34" charset="0"/>
              </a:rPr>
              <a:t>Disabilities placing </a:t>
            </a:r>
            <a:r>
              <a:rPr lang="en-CA" sz="1800" dirty="0">
                <a:latin typeface="Calibri" panose="020F0502020204030204" pitchFamily="34" charset="0"/>
              </a:rPr>
              <a:t>emphasis on accountability and results.</a:t>
            </a:r>
          </a:p>
          <a:p>
            <a:r>
              <a:rPr lang="en-CA" sz="1800" dirty="0">
                <a:latin typeface="Calibri" panose="020F0502020204030204" pitchFamily="34" charset="0"/>
              </a:rPr>
              <a:t>ASETS is designed to help Aboriginal people prepare for and find high-demand jobs quickly, as well as keep them in the long term. All Aboriginal people, regardless of status or location, may access its programs and services, which </a:t>
            </a:r>
            <a:r>
              <a:rPr lang="en-CA" sz="1800" dirty="0" smtClean="0">
                <a:latin typeface="Calibri" panose="020F0502020204030204" pitchFamily="34" charset="0"/>
              </a:rPr>
              <a:t>include not limited to:</a:t>
            </a:r>
            <a:r>
              <a:rPr lang="en-CA" sz="1800" dirty="0">
                <a:latin typeface="Calibri" panose="020F0502020204030204" pitchFamily="34" charset="0"/>
              </a:rPr>
              <a:t> </a:t>
            </a:r>
            <a:r>
              <a:rPr lang="en-CA" sz="1800" dirty="0" smtClean="0">
                <a:latin typeface="Calibri" panose="020F0502020204030204" pitchFamily="34" charset="0"/>
              </a:rPr>
              <a:t>training </a:t>
            </a:r>
            <a:r>
              <a:rPr lang="en-CA" sz="1800" dirty="0">
                <a:latin typeface="Calibri" panose="020F0502020204030204" pitchFamily="34" charset="0"/>
              </a:rPr>
              <a:t>for high-demand </a:t>
            </a:r>
            <a:r>
              <a:rPr lang="en-CA" sz="1800" dirty="0" smtClean="0">
                <a:latin typeface="Calibri" panose="020F0502020204030204" pitchFamily="34" charset="0"/>
              </a:rPr>
              <a:t>jobs; programs </a:t>
            </a:r>
            <a:r>
              <a:rPr lang="en-CA" sz="1800" dirty="0">
                <a:latin typeface="Calibri" panose="020F0502020204030204" pitchFamily="34" charset="0"/>
              </a:rPr>
              <a:t>for urban and Aboriginal people with disabilities; and</a:t>
            </a:r>
          </a:p>
          <a:p>
            <a:r>
              <a:rPr lang="en-CA" sz="1800" dirty="0" smtClean="0">
                <a:latin typeface="Calibri" panose="020F0502020204030204" pitchFamily="34" charset="0"/>
              </a:rPr>
              <a:t>The </a:t>
            </a:r>
            <a:r>
              <a:rPr lang="en-CA" sz="1800" dirty="0">
                <a:latin typeface="Calibri" panose="020F0502020204030204" pitchFamily="34" charset="0"/>
              </a:rPr>
              <a:t>Government of Canada (HRDC) launched the Aboriginal Skills and Employment Training Strategy (ASETS) in April 2010 for a period of five </a:t>
            </a:r>
            <a:r>
              <a:rPr lang="en-CA" sz="1800" dirty="0" smtClean="0">
                <a:latin typeface="Calibri" panose="020F0502020204030204" pitchFamily="34" charset="0"/>
              </a:rPr>
              <a:t>years, </a:t>
            </a:r>
            <a:r>
              <a:rPr lang="en-CA" sz="1800" dirty="0">
                <a:latin typeface="Calibri" panose="020F0502020204030204" pitchFamily="34" charset="0"/>
              </a:rPr>
              <a:t>move toward three jurisdictions; First Nations, Metis, and the Inuit. This program is the successor program to the Aboriginal Human Resources Development Strategy (AHRDS</a:t>
            </a:r>
            <a:r>
              <a:rPr lang="en-CA" sz="1800" dirty="0" smtClean="0">
                <a:latin typeface="Calibri" panose="020F0502020204030204" pitchFamily="34" charset="0"/>
              </a:rPr>
              <a:t>).</a:t>
            </a:r>
            <a:endParaRPr lang="en-CA" sz="1800" dirty="0">
              <a:latin typeface="Calibri" panose="020F0502020204030204" pitchFamily="34" charset="0"/>
            </a:endParaRPr>
          </a:p>
          <a:p>
            <a:pPr marL="0" indent="0" algn="ctr">
              <a:buNone/>
            </a:pPr>
            <a:r>
              <a:rPr lang="en-CA" sz="1800" b="1" dirty="0" smtClean="0">
                <a:latin typeface="+mj-lt"/>
              </a:rPr>
              <a:t>Director of Education and Training– Aggie Weenusk </a:t>
            </a:r>
          </a:p>
          <a:p>
            <a:pPr marL="0" indent="0" algn="ctr">
              <a:buNone/>
            </a:pPr>
            <a:r>
              <a:rPr lang="en-CA" sz="1800" b="1" dirty="0" smtClean="0">
                <a:latin typeface="+mj-lt"/>
              </a:rPr>
              <a:t>204-677-0399</a:t>
            </a:r>
            <a:endParaRPr lang="en-CA" sz="1800" b="1"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8264" y="836712"/>
            <a:ext cx="1533739" cy="1095528"/>
          </a:xfrm>
          <a:prstGeom prst="rect">
            <a:avLst/>
          </a:prstGeom>
        </p:spPr>
      </p:pic>
    </p:spTree>
    <p:extLst>
      <p:ext uri="{BB962C8B-B14F-4D97-AF65-F5344CB8AC3E}">
        <p14:creationId xmlns:p14="http://schemas.microsoft.com/office/powerpoint/2010/main" val="339092796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smtClean="0"/>
              <a:t>Finance and Administration</a:t>
            </a:r>
            <a:endParaRPr lang="en-CA" sz="4000" dirty="0"/>
          </a:p>
        </p:txBody>
      </p:sp>
      <p:sp>
        <p:nvSpPr>
          <p:cNvPr id="3" name="Content Placeholder 2"/>
          <p:cNvSpPr>
            <a:spLocks noGrp="1"/>
          </p:cNvSpPr>
          <p:nvPr>
            <p:ph idx="1"/>
          </p:nvPr>
        </p:nvSpPr>
        <p:spPr/>
        <p:txBody>
          <a:bodyPr>
            <a:noAutofit/>
          </a:bodyPr>
          <a:lstStyle/>
          <a:p>
            <a:r>
              <a:rPr lang="en-CA" sz="1800" dirty="0" smtClean="0">
                <a:latin typeface="Calibri" panose="020F0502020204030204" pitchFamily="34" charset="0"/>
              </a:rPr>
              <a:t>KTC </a:t>
            </a:r>
            <a:r>
              <a:rPr lang="en-CA" sz="1800" dirty="0">
                <a:latin typeface="Calibri" panose="020F0502020204030204" pitchFamily="34" charset="0"/>
              </a:rPr>
              <a:t>Finance and Administration develops and maintains the Tribal Council’s sound financial and internal control structure in alignment with KTC’s by-laws and strategic plan. We emphasize a service-oriented, team approach to providing financial information, systems, and policies that meet government regulatory responsibilities, Generally Accepted Accounting Principles (GAAP), address the operational needs of the organization’s departments, and serve the needs of our clients, employees, and funders.</a:t>
            </a:r>
          </a:p>
          <a:p>
            <a:r>
              <a:rPr lang="en-CA" sz="1800" dirty="0">
                <a:latin typeface="Calibri" panose="020F0502020204030204" pitchFamily="34" charset="0"/>
              </a:rPr>
              <a:t>KTC Finance and Administration provides timely and accurate financial information to key stakeholders while protecting </a:t>
            </a:r>
            <a:r>
              <a:rPr lang="en-CA" sz="1800" dirty="0" smtClean="0">
                <a:latin typeface="Calibri" panose="020F0502020204030204" pitchFamily="34" charset="0"/>
              </a:rPr>
              <a:t>assets.</a:t>
            </a:r>
          </a:p>
          <a:p>
            <a:r>
              <a:rPr lang="en-CA" sz="1800" dirty="0">
                <a:latin typeface="Calibri" panose="020F0502020204030204" pitchFamily="34" charset="0"/>
              </a:rPr>
              <a:t>E</a:t>
            </a:r>
            <a:r>
              <a:rPr lang="en-CA" sz="1800" dirty="0" smtClean="0">
                <a:latin typeface="Calibri" panose="020F0502020204030204" pitchFamily="34" charset="0"/>
              </a:rPr>
              <a:t>nsuring </a:t>
            </a:r>
            <a:r>
              <a:rPr lang="en-CA" sz="1800" dirty="0">
                <a:latin typeface="Calibri" panose="020F0502020204030204" pitchFamily="34" charset="0"/>
              </a:rPr>
              <a:t>compliance with federal and provincial laws and regulations. </a:t>
            </a:r>
            <a:endParaRPr lang="en-CA" sz="1800" dirty="0" smtClean="0">
              <a:latin typeface="Calibri" panose="020F0502020204030204" pitchFamily="34" charset="0"/>
            </a:endParaRPr>
          </a:p>
          <a:p>
            <a:r>
              <a:rPr lang="en-CA" sz="1800" dirty="0" smtClean="0">
                <a:latin typeface="Calibri" panose="020F0502020204030204" pitchFamily="34" charset="0"/>
              </a:rPr>
              <a:t>KTC </a:t>
            </a:r>
            <a:r>
              <a:rPr lang="en-CA" sz="1800" dirty="0">
                <a:latin typeface="Calibri" panose="020F0502020204030204" pitchFamily="34" charset="0"/>
              </a:rPr>
              <a:t>Finance and Administration manages accounting and financial reporting, payroll and benefits administration, information technology, student finance, ASETS reporting and KTC office building</a:t>
            </a:r>
            <a:r>
              <a:rPr lang="en-CA" sz="1800" dirty="0" smtClean="0">
                <a:latin typeface="Calibri" panose="020F0502020204030204" pitchFamily="34" charset="0"/>
              </a:rPr>
              <a:t>.</a:t>
            </a:r>
            <a:endParaRPr lang="en-CA" sz="1800" dirty="0">
              <a:latin typeface="Calibri" panose="020F05020202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4288" y="786835"/>
            <a:ext cx="1533739" cy="1095528"/>
          </a:xfrm>
          <a:prstGeom prst="rect">
            <a:avLst/>
          </a:prstGeom>
        </p:spPr>
      </p:pic>
    </p:spTree>
    <p:extLst>
      <p:ext uri="{BB962C8B-B14F-4D97-AF65-F5344CB8AC3E}">
        <p14:creationId xmlns:p14="http://schemas.microsoft.com/office/powerpoint/2010/main" val="77402396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t>Finance and </a:t>
            </a:r>
            <a:r>
              <a:rPr lang="en-CA" sz="3200" dirty="0" smtClean="0"/>
              <a:t>Administration cont’d</a:t>
            </a:r>
            <a:endParaRPr lang="en-CA" sz="3200" dirty="0"/>
          </a:p>
        </p:txBody>
      </p:sp>
      <p:sp>
        <p:nvSpPr>
          <p:cNvPr id="3" name="Content Placeholder 2"/>
          <p:cNvSpPr>
            <a:spLocks noGrp="1"/>
          </p:cNvSpPr>
          <p:nvPr>
            <p:ph idx="1"/>
          </p:nvPr>
        </p:nvSpPr>
        <p:spPr/>
        <p:txBody>
          <a:bodyPr>
            <a:normAutofit fontScale="47500" lnSpcReduction="20000"/>
          </a:bodyPr>
          <a:lstStyle/>
          <a:p>
            <a:r>
              <a:rPr lang="en-CA" sz="3300" dirty="0">
                <a:latin typeface="Calibri" panose="020F0502020204030204" pitchFamily="34" charset="0"/>
              </a:rPr>
              <a:t>KTC Finance and Administration must support all KTC departments to ensure the activities proposed and resources requested reflect sound business judgment and support the overall goals and vision of the Tribal Council. The Finance and Administration staff works closely with all areas of the Tribal Council to carry out its core mission.</a:t>
            </a:r>
          </a:p>
          <a:p>
            <a:pPr marL="0" indent="0">
              <a:buNone/>
            </a:pPr>
            <a:endParaRPr lang="en-CA" sz="3300" dirty="0">
              <a:latin typeface="Calibri" panose="020F0502020204030204" pitchFamily="34" charset="0"/>
            </a:endParaRPr>
          </a:p>
          <a:p>
            <a:r>
              <a:rPr lang="en-CA" sz="3300" dirty="0">
                <a:latin typeface="Calibri" panose="020F0502020204030204" pitchFamily="34" charset="0"/>
              </a:rPr>
              <a:t>Funds are managed so that sufficient financial resources are available to provide KTC First Nation </a:t>
            </a:r>
            <a:r>
              <a:rPr lang="en-CA" sz="3300" dirty="0" smtClean="0">
                <a:latin typeface="Calibri" panose="020F0502020204030204" pitchFamily="34" charset="0"/>
              </a:rPr>
              <a:t>s </a:t>
            </a:r>
            <a:r>
              <a:rPr lang="en-CA" sz="3300" dirty="0">
                <a:latin typeface="Calibri" panose="020F0502020204030204" pitchFamily="34" charset="0"/>
              </a:rPr>
              <a:t>with programs and services that, at a minimum, meet provincial standards, while at the same time maintaining a financially responsible and stable position</a:t>
            </a:r>
            <a:r>
              <a:rPr lang="en-CA" sz="3300" dirty="0" smtClean="0">
                <a:latin typeface="Calibri" panose="020F0502020204030204" pitchFamily="34" charset="0"/>
              </a:rPr>
              <a:t>.</a:t>
            </a:r>
          </a:p>
          <a:p>
            <a:endParaRPr lang="en-CA" sz="3300" dirty="0"/>
          </a:p>
          <a:p>
            <a:endParaRPr lang="en-CA" sz="3300" dirty="0" smtClean="0"/>
          </a:p>
          <a:p>
            <a:endParaRPr lang="en-CA" sz="3300" dirty="0"/>
          </a:p>
          <a:p>
            <a:pPr marL="0" indent="0">
              <a:buNone/>
            </a:pPr>
            <a:endParaRPr lang="en-CA" sz="3300" dirty="0"/>
          </a:p>
          <a:p>
            <a:pPr marL="0" indent="0" algn="ctr">
              <a:buNone/>
            </a:pPr>
            <a:endParaRPr lang="en-CA" sz="3300" b="1" dirty="0" smtClean="0"/>
          </a:p>
          <a:p>
            <a:pPr marL="0" indent="0" algn="ctr">
              <a:buNone/>
            </a:pPr>
            <a:endParaRPr lang="en-CA" sz="3300" b="1" dirty="0"/>
          </a:p>
          <a:p>
            <a:pPr marL="0" indent="0" algn="ctr">
              <a:buNone/>
            </a:pPr>
            <a:endParaRPr lang="en-CA" sz="3300" b="1" dirty="0" smtClean="0"/>
          </a:p>
          <a:p>
            <a:pPr marL="0" indent="0" algn="ctr">
              <a:buNone/>
            </a:pPr>
            <a:endParaRPr lang="en-CA" sz="3300" b="1" dirty="0"/>
          </a:p>
          <a:p>
            <a:pPr marL="0" indent="0" algn="ctr">
              <a:buNone/>
            </a:pPr>
            <a:r>
              <a:rPr lang="en-CA" sz="3800" b="1" dirty="0" smtClean="0">
                <a:latin typeface="Calibri" panose="020F0502020204030204" pitchFamily="34" charset="0"/>
              </a:rPr>
              <a:t>Director </a:t>
            </a:r>
            <a:r>
              <a:rPr lang="en-CA" sz="3800" b="1" dirty="0">
                <a:latin typeface="Calibri" panose="020F0502020204030204" pitchFamily="34" charset="0"/>
              </a:rPr>
              <a:t>of Finance &amp; Administration – Jim Beardy</a:t>
            </a:r>
          </a:p>
          <a:p>
            <a:pPr marL="0" indent="0" algn="ctr">
              <a:buNone/>
            </a:pPr>
            <a:r>
              <a:rPr lang="en-CA" sz="3800" b="1" dirty="0">
                <a:latin typeface="Calibri" panose="020F0502020204030204" pitchFamily="34" charset="0"/>
              </a:rPr>
              <a:t>204-677-0320</a:t>
            </a:r>
          </a:p>
          <a:p>
            <a:endParaRPr lang="en-CA" dirty="0"/>
          </a:p>
        </p:txBody>
      </p:sp>
    </p:spTree>
    <p:extLst>
      <p:ext uri="{BB962C8B-B14F-4D97-AF65-F5344CB8AC3E}">
        <p14:creationId xmlns:p14="http://schemas.microsoft.com/office/powerpoint/2010/main" val="320048242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smtClean="0"/>
              <a:t>Technical Advisory Services</a:t>
            </a:r>
            <a:endParaRPr lang="en-CA" sz="4000" dirty="0"/>
          </a:p>
        </p:txBody>
      </p:sp>
      <p:sp>
        <p:nvSpPr>
          <p:cNvPr id="3" name="Content Placeholder 2"/>
          <p:cNvSpPr>
            <a:spLocks noGrp="1"/>
          </p:cNvSpPr>
          <p:nvPr>
            <p:ph idx="1"/>
          </p:nvPr>
        </p:nvSpPr>
        <p:spPr>
          <a:xfrm>
            <a:off x="395536" y="1935480"/>
            <a:ext cx="8229600" cy="4389120"/>
          </a:xfrm>
        </p:spPr>
        <p:txBody>
          <a:bodyPr>
            <a:normAutofit fontScale="25000" lnSpcReduction="20000"/>
          </a:bodyPr>
          <a:lstStyle/>
          <a:p>
            <a:endParaRPr lang="en-CA" dirty="0" smtClean="0"/>
          </a:p>
          <a:p>
            <a:r>
              <a:rPr lang="en-CA" sz="7200" dirty="0" smtClean="0">
                <a:latin typeface="Calibri" panose="020F0502020204030204" pitchFamily="34" charset="0"/>
              </a:rPr>
              <a:t>The KTC Technical Services helps the communities of KTC Region to be more independent and proactive in their maintenance and including capacity building in planning and skill development with the community members that KTC Technical Advisory Services assists with on a day to day basis.  </a:t>
            </a:r>
          </a:p>
          <a:p>
            <a:r>
              <a:rPr lang="en-CA" sz="7200" dirty="0" smtClean="0">
                <a:latin typeface="Calibri" panose="020F0502020204030204" pitchFamily="34" charset="0"/>
              </a:rPr>
              <a:t>This entails all Housing and Infrastructure including roads, landfills, environment, recycling and Arena/Community centers, Fire Halls and Fire Protection.</a:t>
            </a:r>
          </a:p>
          <a:p>
            <a:r>
              <a:rPr lang="en-CA" sz="7200" dirty="0" smtClean="0">
                <a:latin typeface="Calibri" panose="020F0502020204030204" pitchFamily="34" charset="0"/>
              </a:rPr>
              <a:t>Technical Services is trying to bring itself to a higher level through project management and be more independent in light of the budgets cuts and through this the KTC communities will continue to benefit.</a:t>
            </a:r>
          </a:p>
          <a:p>
            <a:r>
              <a:rPr lang="en-CA" sz="7200" dirty="0" smtClean="0">
                <a:latin typeface="Calibri" panose="020F0502020204030204" pitchFamily="34" charset="0"/>
              </a:rPr>
              <a:t>Advisory/Assisting the communities in proposal writing.</a:t>
            </a:r>
          </a:p>
          <a:p>
            <a:r>
              <a:rPr lang="en-CA" sz="7200" dirty="0" smtClean="0">
                <a:latin typeface="Calibri" panose="020F0502020204030204" pitchFamily="34" charset="0"/>
              </a:rPr>
              <a:t>KTC Technical Services also do housing inspections within KTC Communities.</a:t>
            </a:r>
            <a:endParaRPr lang="en-CA" sz="7200" dirty="0">
              <a:latin typeface="Calibri" panose="020F0502020204030204" pitchFamily="34" charset="0"/>
            </a:endParaRPr>
          </a:p>
          <a:p>
            <a:endParaRPr lang="en-CA" sz="7200" dirty="0" smtClean="0">
              <a:latin typeface="Calibri" panose="020F0502020204030204" pitchFamily="34" charset="0"/>
            </a:endParaRPr>
          </a:p>
          <a:p>
            <a:endParaRPr lang="en-CA" dirty="0" smtClean="0"/>
          </a:p>
          <a:p>
            <a:endParaRPr lang="en-CA" dirty="0" smtClean="0"/>
          </a:p>
          <a:p>
            <a:endParaRPr lang="en-CA" dirty="0"/>
          </a:p>
          <a:p>
            <a:pPr marL="0" indent="0" algn="ctr">
              <a:buNone/>
            </a:pPr>
            <a:r>
              <a:rPr lang="en-CA" sz="7200" b="1" dirty="0" smtClean="0">
                <a:latin typeface="+mj-lt"/>
              </a:rPr>
              <a:t>Director of Technical Services/Housing Inspector Advisor</a:t>
            </a:r>
          </a:p>
          <a:p>
            <a:pPr marL="0" indent="0" algn="ctr">
              <a:buNone/>
            </a:pPr>
            <a:r>
              <a:rPr lang="en-CA" sz="7200" b="1" dirty="0" smtClean="0">
                <a:latin typeface="+mj-lt"/>
              </a:rPr>
              <a:t>Harvey Weenusk – 204-677-0231</a:t>
            </a:r>
            <a:endParaRPr lang="en-CA" sz="7200" b="1"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8264" y="764704"/>
            <a:ext cx="1533739" cy="1095528"/>
          </a:xfrm>
          <a:prstGeom prst="rect">
            <a:avLst/>
          </a:prstGeom>
        </p:spPr>
      </p:pic>
    </p:spTree>
    <p:extLst>
      <p:ext uri="{BB962C8B-B14F-4D97-AF65-F5344CB8AC3E}">
        <p14:creationId xmlns:p14="http://schemas.microsoft.com/office/powerpoint/2010/main" val="201016220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smtClean="0"/>
              <a:t>Health Services</a:t>
            </a:r>
            <a:endParaRPr lang="en-CA" sz="4000" dirty="0"/>
          </a:p>
        </p:txBody>
      </p:sp>
      <p:sp>
        <p:nvSpPr>
          <p:cNvPr id="3" name="Content Placeholder 2"/>
          <p:cNvSpPr>
            <a:spLocks noGrp="1"/>
          </p:cNvSpPr>
          <p:nvPr>
            <p:ph idx="1"/>
          </p:nvPr>
        </p:nvSpPr>
        <p:spPr/>
        <p:txBody>
          <a:bodyPr>
            <a:normAutofit/>
          </a:bodyPr>
          <a:lstStyle/>
          <a:p>
            <a:r>
              <a:rPr lang="en-CA" sz="1800" dirty="0" smtClean="0">
                <a:latin typeface="Calibri" panose="020F0502020204030204" pitchFamily="34" charset="0"/>
              </a:rPr>
              <a:t>The </a:t>
            </a:r>
            <a:r>
              <a:rPr lang="en-CA" sz="1800" dirty="0">
                <a:latin typeface="Calibri" panose="020F0502020204030204" pitchFamily="34" charset="0"/>
              </a:rPr>
              <a:t>Keewatin Tribal Council (KTC) Health Department provides advisory and advocacy services to the eleven KTC First Nations. KTC health department assists in the planning, development and implementation of those health programs and services that KTC First Nations deem necessary to attain, maintain and sustain their well-being. The health department oversees the administration and management of the KTC health department staff in their various functions. Some of the other related activities and focus include providing co-ordination and support to programs in the Keewatin Tribal Council to raise the level of health awareness and services in the KTC communities, raising the level of health and healthy lifestyles of the Keewatin Tribal Council First Nation citizens/communities, consulting with KTC First Nations communities and actively promoting and assisting in the delivery of optimal health services, promoting KTC First Nations communities awareness of healthy lifestyles and overseeing the development of management and administrative practices of the health programs and services in the Keewatin Tribal Council.</a:t>
            </a:r>
          </a:p>
          <a:p>
            <a:endParaRPr lang="en-CA" sz="1800" dirty="0">
              <a:latin typeface="Calibri" panose="020F05020202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8264" y="836712"/>
            <a:ext cx="1533739" cy="1095528"/>
          </a:xfrm>
          <a:prstGeom prst="rect">
            <a:avLst/>
          </a:prstGeom>
        </p:spPr>
      </p:pic>
    </p:spTree>
    <p:extLst>
      <p:ext uri="{BB962C8B-B14F-4D97-AF65-F5344CB8AC3E}">
        <p14:creationId xmlns:p14="http://schemas.microsoft.com/office/powerpoint/2010/main" val="99556106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t>Health Services Cont’d</a:t>
            </a:r>
            <a:endParaRPr lang="en-CA" sz="3200" dirty="0"/>
          </a:p>
        </p:txBody>
      </p:sp>
      <p:sp>
        <p:nvSpPr>
          <p:cNvPr id="3" name="Content Placeholder 2"/>
          <p:cNvSpPr>
            <a:spLocks noGrp="1"/>
          </p:cNvSpPr>
          <p:nvPr>
            <p:ph idx="1"/>
          </p:nvPr>
        </p:nvSpPr>
        <p:spPr/>
        <p:txBody>
          <a:bodyPr>
            <a:normAutofit/>
          </a:bodyPr>
          <a:lstStyle/>
          <a:p>
            <a:r>
              <a:rPr lang="en-CA" sz="1800" dirty="0">
                <a:latin typeface="Calibri" panose="020F0502020204030204" pitchFamily="34" charset="0"/>
              </a:rPr>
              <a:t>The overall funding levels provided by Health Canada under the First Nations &amp; Inuit Health Branch to the Keewatin Tribal Council is through a Consolidated Contribution Agreement for the delivery of programs and services set out in the schedules in the agreement. Various amendments are added time to time to provide additional KTC Health programs and services` delivery.</a:t>
            </a:r>
          </a:p>
          <a:p>
            <a:r>
              <a:rPr lang="en-CA" sz="1800" dirty="0">
                <a:latin typeface="Calibri" panose="020F0502020204030204" pitchFamily="34" charset="0"/>
              </a:rPr>
              <a:t>The KTC Health Department maintains a level of staffing to compliment to the availability of program funding toward ensuring programs and services are operational to acceptable standards. Currently there is a total of eleven </a:t>
            </a:r>
            <a:r>
              <a:rPr lang="en-CA" sz="1800" dirty="0" smtClean="0">
                <a:latin typeface="Calibri" panose="020F0502020204030204" pitchFamily="34" charset="0"/>
              </a:rPr>
              <a:t>(24) </a:t>
            </a:r>
            <a:r>
              <a:rPr lang="en-CA" sz="1800" dirty="0">
                <a:latin typeface="Calibri" panose="020F0502020204030204" pitchFamily="34" charset="0"/>
              </a:rPr>
              <a:t>full time </a:t>
            </a:r>
            <a:r>
              <a:rPr lang="en-CA" sz="1800" dirty="0" smtClean="0">
                <a:latin typeface="Calibri" panose="020F0502020204030204" pitchFamily="34" charset="0"/>
              </a:rPr>
              <a:t>and part time staff </a:t>
            </a:r>
            <a:r>
              <a:rPr lang="en-CA" sz="1800" dirty="0">
                <a:latin typeface="Calibri" panose="020F0502020204030204" pitchFamily="34" charset="0"/>
              </a:rPr>
              <a:t>in the health department.</a:t>
            </a:r>
          </a:p>
          <a:p>
            <a:pPr marL="0" indent="0">
              <a:buNone/>
            </a:pPr>
            <a:endParaRPr lang="en-CA" sz="1800" dirty="0">
              <a:latin typeface="Calibri" panose="020F05020202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8264" y="836712"/>
            <a:ext cx="1533739" cy="1095528"/>
          </a:xfrm>
          <a:prstGeom prst="rect">
            <a:avLst/>
          </a:prstGeom>
        </p:spPr>
      </p:pic>
    </p:spTree>
    <p:extLst>
      <p:ext uri="{BB962C8B-B14F-4D97-AF65-F5344CB8AC3E}">
        <p14:creationId xmlns:p14="http://schemas.microsoft.com/office/powerpoint/2010/main" val="170845794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t>Health Services Cont’d</a:t>
            </a:r>
          </a:p>
        </p:txBody>
      </p:sp>
      <p:sp>
        <p:nvSpPr>
          <p:cNvPr id="3" name="Content Placeholder 2"/>
          <p:cNvSpPr>
            <a:spLocks noGrp="1"/>
          </p:cNvSpPr>
          <p:nvPr>
            <p:ph idx="1"/>
          </p:nvPr>
        </p:nvSpPr>
        <p:spPr>
          <a:xfrm>
            <a:off x="457200" y="1935480"/>
            <a:ext cx="8229600" cy="4733880"/>
          </a:xfrm>
        </p:spPr>
        <p:txBody>
          <a:bodyPr>
            <a:noAutofit/>
          </a:bodyPr>
          <a:lstStyle/>
          <a:p>
            <a:r>
              <a:rPr lang="en-CA" sz="1800" dirty="0" smtClean="0">
                <a:latin typeface="Calibri" panose="020F0502020204030204" pitchFamily="34" charset="0"/>
              </a:rPr>
              <a:t>The Health Department consists of fourteen (14) inter departments, which are:</a:t>
            </a:r>
          </a:p>
          <a:p>
            <a:pPr lvl="1"/>
            <a:r>
              <a:rPr lang="en-CA" sz="1800" dirty="0" smtClean="0">
                <a:latin typeface="Calibri" panose="020F0502020204030204" pitchFamily="34" charset="0"/>
              </a:rPr>
              <a:t>Brighter Futures/Building Healthy Communities</a:t>
            </a:r>
          </a:p>
          <a:p>
            <a:pPr lvl="1"/>
            <a:r>
              <a:rPr lang="en-CA" sz="1800" dirty="0" smtClean="0">
                <a:latin typeface="Calibri" panose="020F0502020204030204" pitchFamily="34" charset="0"/>
              </a:rPr>
              <a:t>Collaborative Community Planning &amp; Case Management.</a:t>
            </a:r>
          </a:p>
          <a:p>
            <a:pPr lvl="1"/>
            <a:r>
              <a:rPr lang="en-CA" sz="1800" dirty="0" smtClean="0">
                <a:latin typeface="Calibri" panose="020F0502020204030204" pitchFamily="34" charset="0"/>
              </a:rPr>
              <a:t>Crisis Response </a:t>
            </a:r>
          </a:p>
          <a:p>
            <a:pPr lvl="1"/>
            <a:r>
              <a:rPr lang="en-CA" sz="1800" dirty="0" smtClean="0">
                <a:latin typeface="Calibri" panose="020F0502020204030204" pitchFamily="34" charset="0"/>
              </a:rPr>
              <a:t>Home and Community Care Program</a:t>
            </a:r>
          </a:p>
          <a:p>
            <a:pPr lvl="1"/>
            <a:r>
              <a:rPr lang="en-CA" sz="1800" dirty="0" smtClean="0">
                <a:latin typeface="Calibri" panose="020F0502020204030204" pitchFamily="34" charset="0"/>
              </a:rPr>
              <a:t>Indian Residential School</a:t>
            </a:r>
          </a:p>
          <a:p>
            <a:pPr lvl="1"/>
            <a:r>
              <a:rPr lang="en-CA" sz="1800" dirty="0" smtClean="0">
                <a:latin typeface="Calibri" panose="020F0502020204030204" pitchFamily="34" charset="0"/>
              </a:rPr>
              <a:t>National Aboriginal Youth Suicide Prevention Strategy</a:t>
            </a:r>
          </a:p>
          <a:p>
            <a:pPr lvl="1"/>
            <a:r>
              <a:rPr lang="en-CA" sz="1800" dirty="0" smtClean="0">
                <a:latin typeface="Calibri" panose="020F0502020204030204" pitchFamily="34" charset="0"/>
              </a:rPr>
              <a:t>NNADAP</a:t>
            </a:r>
          </a:p>
          <a:p>
            <a:pPr lvl="1"/>
            <a:r>
              <a:rPr lang="en-CA" sz="1800" dirty="0">
                <a:latin typeface="Calibri" panose="020F0502020204030204" pitchFamily="34" charset="0"/>
              </a:rPr>
              <a:t>Tribal Nursing </a:t>
            </a:r>
            <a:r>
              <a:rPr lang="en-CA" sz="1800" dirty="0" smtClean="0">
                <a:latin typeface="Calibri" panose="020F0502020204030204" pitchFamily="34" charset="0"/>
              </a:rPr>
              <a:t>Officer</a:t>
            </a:r>
          </a:p>
          <a:p>
            <a:pPr lvl="1"/>
            <a:r>
              <a:rPr lang="en-CA" sz="1800" dirty="0" smtClean="0">
                <a:latin typeface="Calibri" panose="020F0502020204030204" pitchFamily="34" charset="0"/>
              </a:rPr>
              <a:t>Aboriginal Diabetes Initiative</a:t>
            </a:r>
            <a:endParaRPr lang="en-CA" sz="1800" dirty="0">
              <a:latin typeface="Calibri" panose="020F0502020204030204" pitchFamily="34" charset="0"/>
            </a:endParaRPr>
          </a:p>
          <a:p>
            <a:pPr lvl="1"/>
            <a:r>
              <a:rPr lang="en-CA" sz="1800" dirty="0">
                <a:latin typeface="Calibri" panose="020F0502020204030204" pitchFamily="34" charset="0"/>
              </a:rPr>
              <a:t>Wellness Education </a:t>
            </a:r>
            <a:r>
              <a:rPr lang="en-CA" sz="1800" dirty="0" smtClean="0">
                <a:latin typeface="Calibri" panose="020F0502020204030204" pitchFamily="34" charset="0"/>
              </a:rPr>
              <a:t>Program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8264" y="836712"/>
            <a:ext cx="1533739" cy="1095528"/>
          </a:xfrm>
          <a:prstGeom prst="rect">
            <a:avLst/>
          </a:prstGeom>
        </p:spPr>
      </p:pic>
    </p:spTree>
    <p:extLst>
      <p:ext uri="{BB962C8B-B14F-4D97-AF65-F5344CB8AC3E}">
        <p14:creationId xmlns:p14="http://schemas.microsoft.com/office/powerpoint/2010/main" val="53000839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t>Health Services Cont’d</a:t>
            </a:r>
            <a:endParaRPr lang="en-US" sz="3200" dirty="0"/>
          </a:p>
        </p:txBody>
      </p:sp>
      <p:sp>
        <p:nvSpPr>
          <p:cNvPr id="3" name="Content Placeholder 2"/>
          <p:cNvSpPr>
            <a:spLocks noGrp="1"/>
          </p:cNvSpPr>
          <p:nvPr>
            <p:ph idx="1"/>
          </p:nvPr>
        </p:nvSpPr>
        <p:spPr/>
        <p:txBody>
          <a:bodyPr>
            <a:normAutofit fontScale="92500" lnSpcReduction="20000"/>
          </a:bodyPr>
          <a:lstStyle/>
          <a:p>
            <a:pPr lvl="1"/>
            <a:r>
              <a:rPr lang="en-CA" sz="1900" dirty="0">
                <a:latin typeface="Calibri" panose="020F0502020204030204" pitchFamily="34" charset="0"/>
              </a:rPr>
              <a:t>Referral &amp; Medical Transportation Services</a:t>
            </a:r>
          </a:p>
          <a:p>
            <a:pPr lvl="1"/>
            <a:r>
              <a:rPr lang="en-CA" sz="1900" dirty="0">
                <a:latin typeface="Calibri" panose="020F0502020204030204" pitchFamily="34" charset="0"/>
              </a:rPr>
              <a:t>Community </a:t>
            </a:r>
            <a:r>
              <a:rPr lang="en-CA" sz="1900" dirty="0" smtClean="0">
                <a:latin typeface="Calibri" panose="020F0502020204030204" pitchFamily="34" charset="0"/>
              </a:rPr>
              <a:t>Engagement Coordinator</a:t>
            </a:r>
            <a:endParaRPr lang="en-CA" sz="1900" dirty="0">
              <a:latin typeface="Calibri" panose="020F0502020204030204" pitchFamily="34" charset="0"/>
            </a:endParaRPr>
          </a:p>
          <a:p>
            <a:pPr lvl="1"/>
            <a:r>
              <a:rPr lang="en-CA" sz="1900" dirty="0">
                <a:latin typeface="Calibri" panose="020F0502020204030204" pitchFamily="34" charset="0"/>
              </a:rPr>
              <a:t>Jordan’s Principles Coordinator</a:t>
            </a:r>
          </a:p>
          <a:p>
            <a:pPr lvl="1"/>
            <a:r>
              <a:rPr lang="en-CA" sz="1900" dirty="0">
                <a:latin typeface="Calibri" panose="020F0502020204030204" pitchFamily="34" charset="0"/>
              </a:rPr>
              <a:t>Tobacco Reduction Strategy </a:t>
            </a:r>
            <a:r>
              <a:rPr lang="en-CA" sz="1900" dirty="0" smtClean="0">
                <a:latin typeface="Calibri" panose="020F0502020204030204" pitchFamily="34" charset="0"/>
              </a:rPr>
              <a:t>Coordinator</a:t>
            </a:r>
          </a:p>
          <a:p>
            <a:pPr lvl="1"/>
            <a:endParaRPr lang="en-CA" sz="1900" dirty="0">
              <a:latin typeface="Calibri" panose="020F0502020204030204" pitchFamily="34" charset="0"/>
            </a:endParaRPr>
          </a:p>
          <a:p>
            <a:pPr lvl="1"/>
            <a:endParaRPr lang="en-CA" sz="1800" dirty="0" smtClean="0"/>
          </a:p>
          <a:p>
            <a:pPr lvl="1"/>
            <a:endParaRPr lang="en-CA" sz="1800" dirty="0"/>
          </a:p>
          <a:p>
            <a:pPr lvl="1"/>
            <a:endParaRPr lang="en-CA" sz="1800" dirty="0" smtClean="0"/>
          </a:p>
          <a:p>
            <a:pPr lvl="1"/>
            <a:endParaRPr lang="en-CA" sz="1800" dirty="0"/>
          </a:p>
          <a:p>
            <a:pPr lvl="1"/>
            <a:endParaRPr lang="en-CA" sz="1800" dirty="0" smtClean="0"/>
          </a:p>
          <a:p>
            <a:pPr marL="393192" lvl="1" indent="0">
              <a:buNone/>
            </a:pPr>
            <a:endParaRPr lang="en-CA" sz="1800" dirty="0" smtClean="0"/>
          </a:p>
          <a:p>
            <a:pPr marL="393192" lvl="1" indent="0">
              <a:buNone/>
            </a:pPr>
            <a:endParaRPr lang="en-CA" sz="1800" dirty="0"/>
          </a:p>
          <a:p>
            <a:pPr marL="393192" lvl="1" indent="0">
              <a:buNone/>
            </a:pPr>
            <a:endParaRPr lang="en-CA" sz="1800" dirty="0"/>
          </a:p>
          <a:p>
            <a:pPr marL="393192" lvl="1" indent="0" algn="ctr">
              <a:buNone/>
            </a:pPr>
            <a:r>
              <a:rPr lang="en-CA" sz="1900" b="1" dirty="0">
                <a:latin typeface="Calibri" panose="020F0502020204030204" pitchFamily="34" charset="0"/>
              </a:rPr>
              <a:t>Director of Health – John Spence </a:t>
            </a:r>
          </a:p>
          <a:p>
            <a:pPr marL="393192" lvl="1" indent="0" algn="ctr">
              <a:buNone/>
            </a:pPr>
            <a:r>
              <a:rPr lang="en-CA" sz="1900" b="1" dirty="0">
                <a:latin typeface="Calibri" panose="020F0502020204030204" pitchFamily="34" charset="0"/>
              </a:rPr>
              <a:t>204-677-0251</a:t>
            </a:r>
          </a:p>
          <a:p>
            <a:endParaRPr lang="en-US" sz="19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8264" y="836712"/>
            <a:ext cx="1533739" cy="1095528"/>
          </a:xfrm>
          <a:prstGeom prst="rect">
            <a:avLst/>
          </a:prstGeom>
        </p:spPr>
      </p:pic>
    </p:spTree>
    <p:extLst>
      <p:ext uri="{BB962C8B-B14F-4D97-AF65-F5344CB8AC3E}">
        <p14:creationId xmlns:p14="http://schemas.microsoft.com/office/powerpoint/2010/main" val="94656184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154392"/>
          </a:xfrm>
        </p:spPr>
        <p:txBody>
          <a:bodyPr>
            <a:noAutofit/>
          </a:bodyPr>
          <a:lstStyle/>
          <a:p>
            <a:r>
              <a:rPr lang="en-CA" sz="4000" dirty="0" smtClean="0"/>
              <a:t>Referral and Medical Transportation Services</a:t>
            </a:r>
            <a:endParaRPr lang="en-CA" sz="4000" dirty="0"/>
          </a:p>
        </p:txBody>
      </p:sp>
      <p:sp>
        <p:nvSpPr>
          <p:cNvPr id="3" name="Content Placeholder 2"/>
          <p:cNvSpPr>
            <a:spLocks noGrp="1"/>
          </p:cNvSpPr>
          <p:nvPr>
            <p:ph idx="1"/>
          </p:nvPr>
        </p:nvSpPr>
        <p:spPr>
          <a:xfrm>
            <a:off x="457200" y="2276872"/>
            <a:ext cx="8229600" cy="4320480"/>
          </a:xfrm>
        </p:spPr>
        <p:txBody>
          <a:bodyPr>
            <a:noAutofit/>
          </a:bodyPr>
          <a:lstStyle/>
          <a:p>
            <a:r>
              <a:rPr lang="en-CA" sz="1800" dirty="0">
                <a:latin typeface="Calibri" panose="020F0502020204030204" pitchFamily="34" charset="0"/>
              </a:rPr>
              <a:t>The Keewatin Tribal Council (KTC) Referral Service provides the most efficient and cost effective movement/retention of those registered First Nations people who must be sent to a center away from their home community to acquire appropriate health services by arranging for air and/or ground transportation, accommodations, escorting, interpreting services and to report to the respective nursing stations in the communities. The service is available </a:t>
            </a:r>
            <a:r>
              <a:rPr lang="en-CA" sz="1800" dirty="0" smtClean="0">
                <a:latin typeface="Calibri" panose="020F0502020204030204" pitchFamily="34" charset="0"/>
              </a:rPr>
              <a:t>in Thompson to </a:t>
            </a:r>
            <a:r>
              <a:rPr lang="en-CA" sz="1800" dirty="0">
                <a:latin typeface="Calibri" panose="020F0502020204030204" pitchFamily="34" charset="0"/>
              </a:rPr>
              <a:t>the </a:t>
            </a:r>
            <a:r>
              <a:rPr lang="en-CA" sz="1800" dirty="0" smtClean="0">
                <a:latin typeface="Calibri" panose="020F0502020204030204" pitchFamily="34" charset="0"/>
              </a:rPr>
              <a:t>KTC First Nation members </a:t>
            </a:r>
            <a:r>
              <a:rPr lang="en-CA" sz="1800" dirty="0">
                <a:latin typeface="Calibri" panose="020F0502020204030204" pitchFamily="34" charset="0"/>
              </a:rPr>
              <a:t>and other communities affiliated where eligible First Nation person(s) may reside</a:t>
            </a:r>
            <a:r>
              <a:rPr lang="en-CA" sz="1800" dirty="0" smtClean="0">
                <a:latin typeface="Calibri" panose="020F0502020204030204" pitchFamily="34" charset="0"/>
              </a:rPr>
              <a:t>.</a:t>
            </a:r>
          </a:p>
          <a:p>
            <a:r>
              <a:rPr lang="en-CA" sz="1800" dirty="0" smtClean="0">
                <a:latin typeface="Calibri" panose="020F0502020204030204" pitchFamily="34" charset="0"/>
              </a:rPr>
              <a:t>There </a:t>
            </a:r>
            <a:r>
              <a:rPr lang="en-CA" sz="1800" dirty="0">
                <a:latin typeface="Calibri" panose="020F0502020204030204" pitchFamily="34" charset="0"/>
              </a:rPr>
              <a:t>has been significant increase of First Nations living off reserve accessing services on a regular basis such as inquiries regarding eligibility of services within the Non Insured Health Benefits (NIHB) program, clients seeking transportation outside of Thompson for medical purposes who are not covered under the Northern Patient Transportation Program. Overall the referral unit maintains to provide optimal service and has a proven performance in that respect. Referral concerns as they may arise are addressed on an ongoing </a:t>
            </a:r>
            <a:r>
              <a:rPr lang="en-CA" sz="1800" dirty="0" smtClean="0">
                <a:latin typeface="Calibri" panose="020F0502020204030204" pitchFamily="34" charset="0"/>
              </a:rPr>
              <a:t>basis.</a:t>
            </a:r>
            <a:endParaRPr lang="en-CA" sz="1800" dirty="0">
              <a:latin typeface="Calibri" panose="020F05020202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43397" y="1340768"/>
            <a:ext cx="1332117" cy="951512"/>
          </a:xfrm>
          <a:prstGeom prst="rect">
            <a:avLst/>
          </a:prstGeom>
        </p:spPr>
      </p:pic>
    </p:spTree>
    <p:extLst>
      <p:ext uri="{BB962C8B-B14F-4D97-AF65-F5344CB8AC3E}">
        <p14:creationId xmlns:p14="http://schemas.microsoft.com/office/powerpoint/2010/main" val="143417202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smtClean="0"/>
              <a:t>Keewatin Tribal Council</a:t>
            </a:r>
            <a:endParaRPr lang="en-CA" sz="4000" dirty="0"/>
          </a:p>
        </p:txBody>
      </p:sp>
      <p:sp>
        <p:nvSpPr>
          <p:cNvPr id="3" name="Content Placeholder 2"/>
          <p:cNvSpPr>
            <a:spLocks noGrp="1"/>
          </p:cNvSpPr>
          <p:nvPr>
            <p:ph idx="1"/>
          </p:nvPr>
        </p:nvSpPr>
        <p:spPr/>
        <p:txBody>
          <a:bodyPr>
            <a:noAutofit/>
          </a:bodyPr>
          <a:lstStyle/>
          <a:p>
            <a:pPr marL="0" indent="0">
              <a:buNone/>
            </a:pPr>
            <a:r>
              <a:rPr lang="en-CA" sz="1800" b="1" dirty="0">
                <a:latin typeface="+mj-lt"/>
              </a:rPr>
              <a:t>About Us</a:t>
            </a:r>
          </a:p>
          <a:p>
            <a:r>
              <a:rPr lang="en-CA" sz="1800" dirty="0">
                <a:latin typeface="Calibri" panose="020F0502020204030204" pitchFamily="34" charset="0"/>
              </a:rPr>
              <a:t>The Keewatin Tribal Council represents eleven member reserves located in Northern Manitoba . The mandate of KTC is to promote, advance and protect the interests of its eleven member First Nations, and is intended to maintain, strengthen, enhance, lobby for and defend the rights of northern Manitoba First Nations people within its jurisdiction. KTC maintains an office in Thompson with a sub-office in Winnipeg.</a:t>
            </a:r>
          </a:p>
          <a:p>
            <a:r>
              <a:rPr lang="en-CA" sz="1800" dirty="0">
                <a:latin typeface="Calibri" panose="020F0502020204030204" pitchFamily="34" charset="0"/>
              </a:rPr>
              <a:t>The Keewatin Tribal Council consists of the following member First Nations: Barren Lands (</a:t>
            </a:r>
            <a:r>
              <a:rPr lang="en-CA" sz="1800" dirty="0" err="1">
                <a:latin typeface="Calibri" panose="020F0502020204030204" pitchFamily="34" charset="0"/>
              </a:rPr>
              <a:t>Brochet</a:t>
            </a:r>
            <a:r>
              <a:rPr lang="en-CA" sz="1800" dirty="0">
                <a:latin typeface="Calibri" panose="020F0502020204030204" pitchFamily="34" charset="0"/>
              </a:rPr>
              <a:t>), Fox Lake (Bird), God’s Lake, </a:t>
            </a:r>
            <a:r>
              <a:rPr lang="en-CA" sz="1800" dirty="0" err="1">
                <a:latin typeface="Calibri" panose="020F0502020204030204" pitchFamily="34" charset="0"/>
              </a:rPr>
              <a:t>Manto</a:t>
            </a:r>
            <a:r>
              <a:rPr lang="en-CA" sz="1800" dirty="0">
                <a:latin typeface="Calibri" panose="020F0502020204030204" pitchFamily="34" charset="0"/>
              </a:rPr>
              <a:t> </a:t>
            </a:r>
            <a:r>
              <a:rPr lang="en-CA" sz="1800" dirty="0" err="1">
                <a:latin typeface="Calibri" panose="020F0502020204030204" pitchFamily="34" charset="0"/>
              </a:rPr>
              <a:t>Sipi</a:t>
            </a:r>
            <a:r>
              <a:rPr lang="en-CA" sz="1800" dirty="0">
                <a:latin typeface="Calibri" panose="020F0502020204030204" pitchFamily="34" charset="0"/>
              </a:rPr>
              <a:t> (God’s River), Northlands (Lac </a:t>
            </a:r>
            <a:r>
              <a:rPr lang="en-CA" sz="1800" dirty="0" err="1">
                <a:latin typeface="Calibri" panose="020F0502020204030204" pitchFamily="34" charset="0"/>
              </a:rPr>
              <a:t>Brochet</a:t>
            </a:r>
            <a:r>
              <a:rPr lang="en-CA" sz="1800" dirty="0">
                <a:latin typeface="Calibri" panose="020F0502020204030204" pitchFamily="34" charset="0"/>
              </a:rPr>
              <a:t>), </a:t>
            </a:r>
            <a:r>
              <a:rPr lang="en-CA" sz="1800" dirty="0" err="1">
                <a:latin typeface="Calibri" panose="020F0502020204030204" pitchFamily="34" charset="0"/>
              </a:rPr>
              <a:t>Bunibonibee</a:t>
            </a:r>
            <a:r>
              <a:rPr lang="en-CA" sz="1800" dirty="0">
                <a:latin typeface="Calibri" panose="020F0502020204030204" pitchFamily="34" charset="0"/>
              </a:rPr>
              <a:t> (Oxford House), </a:t>
            </a:r>
            <a:r>
              <a:rPr lang="en-CA" sz="1800" dirty="0" err="1">
                <a:latin typeface="Calibri" panose="020F0502020204030204" pitchFamily="34" charset="0"/>
              </a:rPr>
              <a:t>Sayisi</a:t>
            </a:r>
            <a:r>
              <a:rPr lang="en-CA" sz="1800" dirty="0">
                <a:latin typeface="Calibri" panose="020F0502020204030204" pitchFamily="34" charset="0"/>
              </a:rPr>
              <a:t> Dene (</a:t>
            </a:r>
            <a:r>
              <a:rPr lang="en-CA" sz="1800" dirty="0" err="1">
                <a:latin typeface="Calibri" panose="020F0502020204030204" pitchFamily="34" charset="0"/>
              </a:rPr>
              <a:t>Tadoule</a:t>
            </a:r>
            <a:r>
              <a:rPr lang="en-CA" sz="1800" dirty="0">
                <a:latin typeface="Calibri" panose="020F0502020204030204" pitchFamily="34" charset="0"/>
              </a:rPr>
              <a:t> Lake), </a:t>
            </a:r>
            <a:r>
              <a:rPr lang="en-CA" sz="1800" dirty="0" err="1">
                <a:latin typeface="Calibri" panose="020F0502020204030204" pitchFamily="34" charset="0"/>
              </a:rPr>
              <a:t>Tataskweyak</a:t>
            </a:r>
            <a:r>
              <a:rPr lang="en-CA" sz="1800" dirty="0">
                <a:latin typeface="Calibri" panose="020F0502020204030204" pitchFamily="34" charset="0"/>
              </a:rPr>
              <a:t> (Split Lake), </a:t>
            </a:r>
            <a:r>
              <a:rPr lang="en-CA" sz="1800" dirty="0" err="1">
                <a:latin typeface="Calibri" panose="020F0502020204030204" pitchFamily="34" charset="0"/>
              </a:rPr>
              <a:t>Shamattawa</a:t>
            </a:r>
            <a:r>
              <a:rPr lang="en-CA" sz="1800" dirty="0">
                <a:latin typeface="Calibri" panose="020F0502020204030204" pitchFamily="34" charset="0"/>
              </a:rPr>
              <a:t> First Nation, War Lake (Ilford) and York Factory (York Landing). Approximately </a:t>
            </a:r>
            <a:r>
              <a:rPr lang="en-CA" sz="1800" dirty="0" smtClean="0">
                <a:latin typeface="Calibri" panose="020F0502020204030204" pitchFamily="34" charset="0"/>
              </a:rPr>
              <a:t>17,000 </a:t>
            </a:r>
            <a:r>
              <a:rPr lang="en-CA" sz="1800" dirty="0">
                <a:latin typeface="Calibri" panose="020F0502020204030204" pitchFamily="34" charset="0"/>
              </a:rPr>
              <a:t>people live in these communities.</a:t>
            </a:r>
          </a:p>
          <a:p>
            <a:endParaRPr lang="en-CA" sz="1800" dirty="0">
              <a:latin typeface="Calibri" panose="020F05020202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280" y="908720"/>
            <a:ext cx="1533739" cy="1095528"/>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279" y="908720"/>
            <a:ext cx="1533739" cy="1095528"/>
          </a:xfrm>
          <a:prstGeom prst="rect">
            <a:avLst/>
          </a:prstGeom>
        </p:spPr>
      </p:pic>
    </p:spTree>
    <p:extLst>
      <p:ext uri="{BB962C8B-B14F-4D97-AF65-F5344CB8AC3E}">
        <p14:creationId xmlns:p14="http://schemas.microsoft.com/office/powerpoint/2010/main" val="391025306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464646"/>
                </a:solidFill>
              </a:rPr>
              <a:t>Referral and Medical </a:t>
            </a:r>
            <a:r>
              <a:rPr lang="en-CA" sz="3200" dirty="0" smtClean="0">
                <a:solidFill>
                  <a:srgbClr val="464646"/>
                </a:solidFill>
              </a:rPr>
              <a:t/>
            </a:r>
            <a:br>
              <a:rPr lang="en-CA" sz="3200" dirty="0" smtClean="0">
                <a:solidFill>
                  <a:srgbClr val="464646"/>
                </a:solidFill>
              </a:rPr>
            </a:br>
            <a:r>
              <a:rPr lang="en-CA" sz="3200" dirty="0" smtClean="0">
                <a:solidFill>
                  <a:srgbClr val="464646"/>
                </a:solidFill>
              </a:rPr>
              <a:t>Transportation Services cont’d</a:t>
            </a:r>
            <a:endParaRPr lang="en-CA" sz="3200" dirty="0"/>
          </a:p>
        </p:txBody>
      </p:sp>
      <p:sp>
        <p:nvSpPr>
          <p:cNvPr id="3" name="Content Placeholder 2"/>
          <p:cNvSpPr>
            <a:spLocks noGrp="1"/>
          </p:cNvSpPr>
          <p:nvPr>
            <p:ph idx="1"/>
          </p:nvPr>
        </p:nvSpPr>
        <p:spPr>
          <a:xfrm>
            <a:off x="457200" y="1988840"/>
            <a:ext cx="8229600" cy="4389120"/>
          </a:xfrm>
        </p:spPr>
        <p:txBody>
          <a:bodyPr>
            <a:normAutofit fontScale="25000" lnSpcReduction="20000"/>
          </a:bodyPr>
          <a:lstStyle/>
          <a:p>
            <a:r>
              <a:rPr lang="en-CA" sz="7200" dirty="0" smtClean="0">
                <a:latin typeface="Calibri" panose="020F0502020204030204" pitchFamily="34" charset="0"/>
              </a:rPr>
              <a:t>Statistics </a:t>
            </a:r>
            <a:r>
              <a:rPr lang="en-CA" sz="7200" dirty="0">
                <a:latin typeface="Calibri" panose="020F0502020204030204" pitchFamily="34" charset="0"/>
              </a:rPr>
              <a:t>are maintained on a monthly basis and retained for reporting purposes to First Nations &amp; Inuit Health Branch (FNIH) as per the funding arrangements. Follows policies of Health Canada as per eligibility criteria and based on First Nation Inuit Health Branch (FNIHB) and Northern Patient Transportation Program (NPTP</a:t>
            </a:r>
            <a:r>
              <a:rPr lang="en-CA" sz="7200" dirty="0" smtClean="0">
                <a:latin typeface="Calibri" panose="020F0502020204030204" pitchFamily="34" charset="0"/>
              </a:rPr>
              <a:t>)</a:t>
            </a:r>
            <a:endParaRPr lang="en-CA" sz="7200" dirty="0" smtClean="0">
              <a:latin typeface="Calibri" panose="020F0502020204030204" pitchFamily="34" charset="0"/>
              <a:cs typeface="Times New Roman" panose="02020603050405020304" pitchFamily="18" charset="0"/>
            </a:endParaRPr>
          </a:p>
          <a:p>
            <a:endParaRPr lang="en-CA" sz="7200" dirty="0">
              <a:latin typeface="Calibri" panose="020F0502020204030204" pitchFamily="34" charset="0"/>
              <a:cs typeface="Times New Roman" panose="02020603050405020304" pitchFamily="18" charset="0"/>
            </a:endParaRPr>
          </a:p>
          <a:p>
            <a:r>
              <a:rPr lang="en-CA" sz="7200" dirty="0" smtClean="0">
                <a:latin typeface="Calibri" panose="020F0502020204030204" pitchFamily="34" charset="0"/>
                <a:cs typeface="Times New Roman" panose="02020603050405020304" pitchFamily="18" charset="0"/>
              </a:rPr>
              <a:t>The </a:t>
            </a:r>
            <a:r>
              <a:rPr lang="en-CA" sz="7200" dirty="0">
                <a:latin typeface="Calibri" panose="020F0502020204030204" pitchFamily="34" charset="0"/>
                <a:cs typeface="Times New Roman" panose="02020603050405020304" pitchFamily="18" charset="0"/>
              </a:rPr>
              <a:t>Keewatin Tribal Council (KTC) Medical Transportation Program operates with the objective to provide transportation services to those eligible to access medically required health services from the appropriate facilities in Thompson in accordance with Non Insured Health Benefits (NIHB) medical transportation directives and other First Nations and Inuit Health (FNIH) Manitoba regional guidelines. The transportation program in conjunction with the KTC Referral Unit transports those eligible to the Thompson health facilities for the purposes of fulfilling their medical needs. The data required for the Medical Transportation Service to fulfill its transportation obligation for the eligible includes the following: name, treaty number, First Nation community, name of parent/guardian/escort and other special needs of the patient. This is a twenty-four hour service with a seven-day week. It is operated in coordination with the designated health facilities and service providers to ensure a measure of quality service</a:t>
            </a:r>
            <a:r>
              <a:rPr lang="en-CA" sz="7200" dirty="0" smtClean="0">
                <a:latin typeface="Calibri" panose="020F0502020204030204" pitchFamily="34" charset="0"/>
                <a:cs typeface="Times New Roman" panose="02020603050405020304" pitchFamily="18" charset="0"/>
              </a:rPr>
              <a:t>.</a:t>
            </a:r>
          </a:p>
          <a:p>
            <a:pPr marL="0" indent="0">
              <a:buNone/>
            </a:pPr>
            <a:endParaRPr lang="en-CA" sz="7200" dirty="0">
              <a:latin typeface="+mj-lt"/>
            </a:endParaRPr>
          </a:p>
          <a:p>
            <a:endParaRPr lang="en-CA" sz="7200"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2320" y="836712"/>
            <a:ext cx="1533739" cy="1095528"/>
          </a:xfrm>
          <a:prstGeom prst="rect">
            <a:avLst/>
          </a:prstGeom>
        </p:spPr>
      </p:pic>
    </p:spTree>
    <p:extLst>
      <p:ext uri="{BB962C8B-B14F-4D97-AF65-F5344CB8AC3E}">
        <p14:creationId xmlns:p14="http://schemas.microsoft.com/office/powerpoint/2010/main" val="300682252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464646"/>
                </a:solidFill>
              </a:rPr>
              <a:t>Referral and Medical </a:t>
            </a:r>
            <a:r>
              <a:rPr lang="en-CA" sz="3200" dirty="0" smtClean="0">
                <a:solidFill>
                  <a:srgbClr val="464646"/>
                </a:solidFill>
              </a:rPr>
              <a:t/>
            </a:r>
            <a:br>
              <a:rPr lang="en-CA" sz="3200" dirty="0" smtClean="0">
                <a:solidFill>
                  <a:srgbClr val="464646"/>
                </a:solidFill>
              </a:rPr>
            </a:br>
            <a:r>
              <a:rPr lang="en-CA" sz="3200" dirty="0" smtClean="0">
                <a:solidFill>
                  <a:srgbClr val="464646"/>
                </a:solidFill>
              </a:rPr>
              <a:t>Transportation Services cont’d</a:t>
            </a:r>
            <a:endParaRPr lang="en-US" sz="3200" dirty="0"/>
          </a:p>
        </p:txBody>
      </p:sp>
      <p:sp>
        <p:nvSpPr>
          <p:cNvPr id="3" name="Content Placeholder 2"/>
          <p:cNvSpPr>
            <a:spLocks noGrp="1"/>
          </p:cNvSpPr>
          <p:nvPr>
            <p:ph idx="1"/>
          </p:nvPr>
        </p:nvSpPr>
        <p:spPr/>
        <p:txBody>
          <a:bodyPr>
            <a:normAutofit/>
          </a:bodyPr>
          <a:lstStyle/>
          <a:p>
            <a:r>
              <a:rPr lang="en-CA" sz="1800" dirty="0" smtClean="0">
                <a:latin typeface="Calibri" panose="020F0502020204030204" pitchFamily="34" charset="0"/>
              </a:rPr>
              <a:t>There </a:t>
            </a:r>
            <a:r>
              <a:rPr lang="en-CA" sz="1800" dirty="0">
                <a:latin typeface="Calibri" panose="020F0502020204030204" pitchFamily="34" charset="0"/>
              </a:rPr>
              <a:t>are a total of six (6) referral clerks with three (3) casuals in the Referral Unit. There are seven (7) full-time Class 4 Licensed Drivers and three (3) licensed casual drivers and Two (2) full-time dispatchers in the KTC Medical Transportation </a:t>
            </a:r>
            <a:r>
              <a:rPr lang="en-CA" sz="1800" dirty="0" smtClean="0">
                <a:latin typeface="Calibri" panose="020F0502020204030204" pitchFamily="34" charset="0"/>
              </a:rPr>
              <a:t>Unit </a:t>
            </a:r>
            <a:r>
              <a:rPr lang="en-CA" sz="1800" dirty="0">
                <a:latin typeface="Calibri" panose="020F0502020204030204" pitchFamily="34" charset="0"/>
              </a:rPr>
              <a:t>and service providers to ensure a measure of quality service.</a:t>
            </a:r>
          </a:p>
          <a:p>
            <a:endParaRPr lang="en-CA" sz="1800" dirty="0" smtClean="0">
              <a:latin typeface="Calibri" panose="020F0502020204030204" pitchFamily="34" charset="0"/>
            </a:endParaRPr>
          </a:p>
          <a:p>
            <a:endParaRPr lang="en-CA" sz="2200" dirty="0" smtClean="0">
              <a:latin typeface="+mj-lt"/>
            </a:endParaRPr>
          </a:p>
          <a:p>
            <a:endParaRPr lang="en-CA" sz="2200" dirty="0">
              <a:latin typeface="+mj-lt"/>
            </a:endParaRPr>
          </a:p>
          <a:p>
            <a:pPr marL="0" indent="0">
              <a:buNone/>
            </a:pPr>
            <a:endParaRPr lang="en-CA" sz="2200" dirty="0">
              <a:latin typeface="+mj-lt"/>
            </a:endParaRPr>
          </a:p>
          <a:p>
            <a:endParaRPr lang="en-CA" sz="2200" dirty="0" smtClean="0">
              <a:latin typeface="+mj-lt"/>
            </a:endParaRPr>
          </a:p>
          <a:p>
            <a:pPr marL="0" indent="0" algn="ctr">
              <a:buNone/>
            </a:pPr>
            <a:endParaRPr lang="en-CA" sz="2200" b="1" dirty="0">
              <a:latin typeface="+mj-lt"/>
            </a:endParaRPr>
          </a:p>
          <a:p>
            <a:pPr marL="0" indent="0" algn="ctr">
              <a:buNone/>
            </a:pPr>
            <a:r>
              <a:rPr lang="en-CA" sz="1800" b="1" dirty="0" smtClean="0">
                <a:latin typeface="+mj-lt"/>
              </a:rPr>
              <a:t>Medical </a:t>
            </a:r>
            <a:r>
              <a:rPr lang="en-CA" sz="1800" b="1" dirty="0">
                <a:latin typeface="+mj-lt"/>
              </a:rPr>
              <a:t>Transportation </a:t>
            </a:r>
            <a:r>
              <a:rPr lang="en-CA" sz="1800" b="1" dirty="0" smtClean="0">
                <a:latin typeface="+mj-lt"/>
              </a:rPr>
              <a:t>&amp; Referral Supervisor </a:t>
            </a:r>
            <a:r>
              <a:rPr lang="en-CA" sz="1800" b="1" dirty="0">
                <a:latin typeface="+mj-lt"/>
              </a:rPr>
              <a:t>– </a:t>
            </a:r>
            <a:r>
              <a:rPr lang="en-CA" sz="1800" b="1" dirty="0" smtClean="0">
                <a:latin typeface="+mj-lt"/>
              </a:rPr>
              <a:t>Dion McIvor</a:t>
            </a:r>
            <a:endParaRPr lang="en-CA" sz="1800" b="1" dirty="0">
              <a:latin typeface="+mj-lt"/>
            </a:endParaRPr>
          </a:p>
          <a:p>
            <a:pPr marL="0" indent="0" algn="ctr">
              <a:buNone/>
            </a:pPr>
            <a:r>
              <a:rPr lang="en-CA" sz="1800" b="1" dirty="0">
                <a:latin typeface="+mj-lt"/>
              </a:rPr>
              <a:t>204-677-0311</a:t>
            </a:r>
          </a:p>
          <a:p>
            <a:endParaRPr lang="en-US" dirty="0"/>
          </a:p>
        </p:txBody>
      </p:sp>
    </p:spTree>
    <p:extLst>
      <p:ext uri="{BB962C8B-B14F-4D97-AF65-F5344CB8AC3E}">
        <p14:creationId xmlns:p14="http://schemas.microsoft.com/office/powerpoint/2010/main" val="281507646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4000" dirty="0"/>
              <a:t>Keewatin Tribal </a:t>
            </a:r>
            <a:r>
              <a:rPr lang="en-CA" sz="4000" dirty="0" smtClean="0"/>
              <a:t>Council</a:t>
            </a:r>
            <a:br>
              <a:rPr lang="en-CA" sz="4000" dirty="0" smtClean="0"/>
            </a:br>
            <a:r>
              <a:rPr lang="en-CA" sz="3200" dirty="0" smtClean="0"/>
              <a:t>Related Entities</a:t>
            </a:r>
            <a:endParaRPr lang="en-CA" sz="3200" dirty="0"/>
          </a:p>
        </p:txBody>
      </p:sp>
      <p:sp>
        <p:nvSpPr>
          <p:cNvPr id="3" name="Content Placeholder 2"/>
          <p:cNvSpPr>
            <a:spLocks noGrp="1"/>
          </p:cNvSpPr>
          <p:nvPr>
            <p:ph idx="1"/>
          </p:nvPr>
        </p:nvSpPr>
        <p:spPr>
          <a:xfrm>
            <a:off x="403821" y="1988840"/>
            <a:ext cx="8229600" cy="4389120"/>
          </a:xfrm>
        </p:spPr>
        <p:txBody>
          <a:bodyPr>
            <a:normAutofit fontScale="25000" lnSpcReduction="20000"/>
          </a:bodyPr>
          <a:lstStyle/>
          <a:p>
            <a:endParaRPr lang="en-CA" sz="3300" dirty="0" smtClean="0">
              <a:latin typeface="Calibri" panose="020F0502020204030204" pitchFamily="34" charset="0"/>
            </a:endParaRPr>
          </a:p>
          <a:p>
            <a:endParaRPr lang="en-CA" sz="3300" dirty="0">
              <a:latin typeface="Calibri" panose="020F0502020204030204" pitchFamily="34" charset="0"/>
            </a:endParaRPr>
          </a:p>
          <a:p>
            <a:r>
              <a:rPr lang="en-CA" sz="7200" dirty="0" smtClean="0">
                <a:latin typeface="Calibri" panose="020F0502020204030204" pitchFamily="34" charset="0"/>
              </a:rPr>
              <a:t>KTC </a:t>
            </a:r>
            <a:r>
              <a:rPr lang="en-CA" sz="7200" dirty="0">
                <a:latin typeface="Calibri" panose="020F0502020204030204" pitchFamily="34" charset="0"/>
              </a:rPr>
              <a:t>was selected as one of six Regional Management Organizations for the First Nations </a:t>
            </a:r>
            <a:r>
              <a:rPr lang="en-CA" sz="7200" dirty="0" err="1">
                <a:latin typeface="Calibri" panose="020F0502020204030204" pitchFamily="34" charset="0"/>
              </a:rPr>
              <a:t>SchoolNet</a:t>
            </a:r>
            <a:r>
              <a:rPr lang="en-CA" sz="7200" dirty="0">
                <a:latin typeface="Calibri" panose="020F0502020204030204" pitchFamily="34" charset="0"/>
              </a:rPr>
              <a:t> Program, delivered by Industry Canada . As a Regional Management Organizations it continues to provide services to participating schools and will support schools that have yet to be connected</a:t>
            </a:r>
            <a:r>
              <a:rPr lang="en-CA" sz="7200" dirty="0" smtClean="0">
                <a:latin typeface="Calibri" panose="020F0502020204030204" pitchFamily="34" charset="0"/>
              </a:rPr>
              <a:t>.</a:t>
            </a:r>
          </a:p>
          <a:p>
            <a:pPr marL="0" lvl="0" indent="0">
              <a:spcAft>
                <a:spcPts val="0"/>
              </a:spcAft>
              <a:buNone/>
            </a:pPr>
            <a:endParaRPr lang="en-US" sz="7200" b="1" u="sng" dirty="0" smtClean="0">
              <a:latin typeface="Calibri" panose="020F0502020204030204" pitchFamily="34" charset="0"/>
              <a:ea typeface="Times New Roman"/>
            </a:endParaRPr>
          </a:p>
          <a:p>
            <a:pPr marL="0" lvl="0" indent="0">
              <a:spcAft>
                <a:spcPts val="0"/>
              </a:spcAft>
              <a:buNone/>
            </a:pPr>
            <a:r>
              <a:rPr lang="en-US" sz="7200" b="1" u="sng" dirty="0" smtClean="0">
                <a:latin typeface="Calibri" panose="020F0502020204030204" pitchFamily="34" charset="0"/>
                <a:ea typeface="Times New Roman"/>
              </a:rPr>
              <a:t>MANITOBA </a:t>
            </a:r>
            <a:r>
              <a:rPr lang="en-US" sz="7200" b="1" u="sng" dirty="0">
                <a:latin typeface="Calibri" panose="020F0502020204030204" pitchFamily="34" charset="0"/>
                <a:ea typeface="Times New Roman"/>
              </a:rPr>
              <a:t>FIRST NATIONS SCHOOLNET (MFNS)</a:t>
            </a:r>
            <a:r>
              <a:rPr lang="en-US" sz="7200" b="1" dirty="0">
                <a:latin typeface="Calibri" panose="020F0502020204030204" pitchFamily="34" charset="0"/>
                <a:ea typeface="Times New Roman"/>
              </a:rPr>
              <a:t>:</a:t>
            </a:r>
            <a:r>
              <a:rPr lang="en-US" sz="7200" dirty="0">
                <a:latin typeface="Calibri" panose="020F0502020204030204" pitchFamily="34" charset="0"/>
                <a:ea typeface="Times New Roman"/>
                <a:cs typeface="Times New Roman"/>
              </a:rPr>
              <a:t> </a:t>
            </a:r>
            <a:endParaRPr lang="en-CA" sz="7200" dirty="0">
              <a:latin typeface="Calibri" panose="020F0502020204030204" pitchFamily="34" charset="0"/>
              <a:ea typeface="Calibri"/>
              <a:cs typeface="Times New Roman"/>
            </a:endParaRPr>
          </a:p>
          <a:p>
            <a:pPr marL="0" indent="0">
              <a:lnSpc>
                <a:spcPct val="115000"/>
              </a:lnSpc>
              <a:spcAft>
                <a:spcPts val="0"/>
              </a:spcAft>
              <a:buNone/>
            </a:pPr>
            <a:r>
              <a:rPr lang="en-US" sz="7200" dirty="0">
                <a:latin typeface="Calibri" panose="020F0502020204030204" pitchFamily="34" charset="0"/>
                <a:ea typeface="Times New Roman"/>
                <a:cs typeface="Times New Roman"/>
              </a:rPr>
              <a:t>Keewatin Tribal Council has been the MFNS delivery agent for Manitoba as a Regional Management Organization since 2002. Its mandate has been:</a:t>
            </a:r>
            <a:endParaRPr lang="en-CA" sz="7200" dirty="0">
              <a:latin typeface="Calibri" panose="020F0502020204030204" pitchFamily="34" charset="0"/>
              <a:ea typeface="Times New Roman"/>
              <a:cs typeface="Times New Roman"/>
            </a:endParaRPr>
          </a:p>
          <a:p>
            <a:pPr marL="0" indent="0">
              <a:lnSpc>
                <a:spcPct val="115000"/>
              </a:lnSpc>
              <a:spcAft>
                <a:spcPts val="0"/>
              </a:spcAft>
              <a:buNone/>
            </a:pPr>
            <a:r>
              <a:rPr lang="en-US" sz="7200" dirty="0">
                <a:latin typeface="Calibri" panose="020F0502020204030204" pitchFamily="34" charset="0"/>
                <a:ea typeface="Times New Roman"/>
                <a:cs typeface="Times New Roman"/>
              </a:rPr>
              <a:t> </a:t>
            </a:r>
            <a:endParaRPr lang="en-CA" sz="7200" dirty="0">
              <a:latin typeface="Calibri" panose="020F0502020204030204" pitchFamily="34" charset="0"/>
              <a:ea typeface="Calibri"/>
              <a:cs typeface="Times New Roman"/>
            </a:endParaRPr>
          </a:p>
          <a:p>
            <a:pPr lvl="0">
              <a:spcAft>
                <a:spcPts val="0"/>
              </a:spcAft>
              <a:buClrTx/>
              <a:buFont typeface="Arial" panose="020B0604020202020204" pitchFamily="34" charset="0"/>
              <a:buChar char="•"/>
            </a:pPr>
            <a:r>
              <a:rPr lang="en-US" sz="7200" dirty="0">
                <a:latin typeface="Calibri" panose="020F0502020204030204" pitchFamily="34" charset="0"/>
                <a:ea typeface="Times New Roman"/>
              </a:rPr>
              <a:t>to facilitate broadband access by Manitoba First Nations Schools on reserve to the world-wide-web, hardware and software purchases/equipment, </a:t>
            </a:r>
            <a:endParaRPr lang="en-CA" sz="7200" dirty="0">
              <a:latin typeface="Calibri" panose="020F0502020204030204" pitchFamily="34" charset="0"/>
            </a:endParaRPr>
          </a:p>
          <a:p>
            <a:pPr lvl="0">
              <a:spcAft>
                <a:spcPts val="0"/>
              </a:spcAft>
              <a:buClrTx/>
              <a:buFont typeface="Arial" panose="020B0604020202020204" pitchFamily="34" charset="0"/>
              <a:buChar char="•"/>
            </a:pPr>
            <a:r>
              <a:rPr lang="en-US" sz="7200" dirty="0">
                <a:latin typeface="Calibri" panose="020F0502020204030204" pitchFamily="34" charset="0"/>
                <a:ea typeface="Times New Roman"/>
              </a:rPr>
              <a:t>provide a modicum of help desk services</a:t>
            </a:r>
            <a:endParaRPr lang="en-CA" sz="7200" dirty="0">
              <a:latin typeface="Calibri" panose="020F0502020204030204" pitchFamily="34" charset="0"/>
            </a:endParaRPr>
          </a:p>
          <a:p>
            <a:pPr lvl="0">
              <a:spcAft>
                <a:spcPts val="0"/>
              </a:spcAft>
              <a:buClrTx/>
              <a:buFont typeface="Arial" panose="020B0604020202020204" pitchFamily="34" charset="0"/>
              <a:buChar char="•"/>
            </a:pPr>
            <a:r>
              <a:rPr lang="en-US" sz="7200" dirty="0">
                <a:latin typeface="Calibri" panose="020F0502020204030204" pitchFamily="34" charset="0"/>
                <a:ea typeface="Times New Roman"/>
              </a:rPr>
              <a:t>And some element of professional consulting services including assessment of and upgrading to the school’s wiring for its Local Area Network (within the limitations of its funding envelope).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3391" y="764704"/>
            <a:ext cx="1533739" cy="1095528"/>
          </a:xfrm>
          <a:prstGeom prst="rect">
            <a:avLst/>
          </a:prstGeom>
        </p:spPr>
      </p:pic>
    </p:spTree>
    <p:extLst>
      <p:ext uri="{BB962C8B-B14F-4D97-AF65-F5344CB8AC3E}">
        <p14:creationId xmlns:p14="http://schemas.microsoft.com/office/powerpoint/2010/main" val="290167728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t>Keewatin Tribal </a:t>
            </a:r>
            <a:r>
              <a:rPr lang="en-CA" sz="3200" dirty="0" smtClean="0"/>
              <a:t>Council</a:t>
            </a:r>
            <a:br>
              <a:rPr lang="en-CA" sz="3200" dirty="0" smtClean="0"/>
            </a:br>
            <a:r>
              <a:rPr lang="en-CA" sz="3200" dirty="0" smtClean="0"/>
              <a:t>Related Entities cont’d</a:t>
            </a:r>
            <a:endParaRPr lang="en-CA" sz="3200" dirty="0"/>
          </a:p>
        </p:txBody>
      </p:sp>
      <p:sp>
        <p:nvSpPr>
          <p:cNvPr id="3" name="Content Placeholder 2"/>
          <p:cNvSpPr>
            <a:spLocks noGrp="1"/>
          </p:cNvSpPr>
          <p:nvPr>
            <p:ph idx="1"/>
          </p:nvPr>
        </p:nvSpPr>
        <p:spPr>
          <a:xfrm>
            <a:off x="179512" y="1556792"/>
            <a:ext cx="8507288" cy="5112568"/>
          </a:xfrm>
        </p:spPr>
        <p:txBody>
          <a:bodyPr>
            <a:normAutofit fontScale="62500" lnSpcReduction="20000"/>
          </a:bodyPr>
          <a:lstStyle/>
          <a:p>
            <a:endParaRPr lang="en-CA" sz="1800" dirty="0" smtClean="0">
              <a:latin typeface="Calibri" panose="020F0502020204030204" pitchFamily="34" charset="0"/>
            </a:endParaRPr>
          </a:p>
          <a:p>
            <a:pPr marL="0" indent="0">
              <a:lnSpc>
                <a:spcPct val="115000"/>
              </a:lnSpc>
              <a:spcAft>
                <a:spcPts val="0"/>
              </a:spcAft>
              <a:buNone/>
            </a:pPr>
            <a:r>
              <a:rPr lang="en-US" sz="2900" b="1" u="sng" dirty="0" smtClean="0">
                <a:latin typeface="Calibri" panose="020F0502020204030204" pitchFamily="34" charset="0"/>
                <a:ea typeface="Times New Roman"/>
                <a:cs typeface="Times New Roman"/>
              </a:rPr>
              <a:t>MANITOBA </a:t>
            </a:r>
            <a:r>
              <a:rPr lang="en-US" sz="2900" b="1" u="sng" dirty="0">
                <a:latin typeface="Calibri" panose="020F0502020204030204" pitchFamily="34" charset="0"/>
                <a:ea typeface="Times New Roman"/>
                <a:cs typeface="Times New Roman"/>
              </a:rPr>
              <a:t>FIRST NATIONS YOUTH INITIATIVE (MFNS YI)</a:t>
            </a:r>
            <a:r>
              <a:rPr lang="en-US" sz="2900" b="1" dirty="0">
                <a:latin typeface="Calibri" panose="020F0502020204030204" pitchFamily="34" charset="0"/>
                <a:ea typeface="Times New Roman"/>
                <a:cs typeface="Times New Roman"/>
              </a:rPr>
              <a:t>:</a:t>
            </a:r>
            <a:endParaRPr lang="en-CA" sz="2900" dirty="0">
              <a:latin typeface="Calibri" panose="020F0502020204030204" pitchFamily="34" charset="0"/>
              <a:ea typeface="Times New Roman"/>
              <a:cs typeface="Times New Roman"/>
            </a:endParaRPr>
          </a:p>
          <a:p>
            <a:pPr marL="0" indent="0">
              <a:lnSpc>
                <a:spcPct val="115000"/>
              </a:lnSpc>
              <a:spcAft>
                <a:spcPts val="0"/>
              </a:spcAft>
              <a:buNone/>
            </a:pPr>
            <a:r>
              <a:rPr lang="en-GB" sz="2900" dirty="0">
                <a:latin typeface="Calibri" panose="020F0502020204030204" pitchFamily="34" charset="0"/>
                <a:ea typeface="Times New Roman"/>
                <a:cs typeface="Times New Roman"/>
              </a:rPr>
              <a:t> </a:t>
            </a:r>
            <a:endParaRPr lang="en-CA" sz="2900" dirty="0">
              <a:latin typeface="Calibri" panose="020F0502020204030204" pitchFamily="34" charset="0"/>
              <a:ea typeface="Calibri"/>
              <a:cs typeface="Times New Roman"/>
            </a:endParaRPr>
          </a:p>
          <a:p>
            <a:pPr marL="0" indent="0">
              <a:lnSpc>
                <a:spcPct val="115000"/>
              </a:lnSpc>
              <a:spcAft>
                <a:spcPts val="0"/>
              </a:spcAft>
              <a:buNone/>
            </a:pPr>
            <a:r>
              <a:rPr lang="en-GB" sz="2900" dirty="0">
                <a:latin typeface="Calibri" panose="020F0502020204030204" pitchFamily="34" charset="0"/>
                <a:ea typeface="Times New Roman"/>
                <a:cs typeface="Times New Roman"/>
              </a:rPr>
              <a:t>Where possible, KTC seeks to provide youth internships in its technology programs as increased access to Information and Communication Technologies (ICT) can help improve the employment/career opportunities for First Nation Youth (65% of First Nation population in Manitoba are under 30 years)‏.  ICT offers positive learning opportunities for youth, providing alternatives that can enable youth at risk to avoid negative options.</a:t>
            </a:r>
            <a:endParaRPr lang="en-CA" sz="2900" dirty="0">
              <a:latin typeface="Calibri" panose="020F0502020204030204" pitchFamily="34" charset="0"/>
              <a:ea typeface="Calibri"/>
              <a:cs typeface="Times New Roman"/>
            </a:endParaRPr>
          </a:p>
          <a:p>
            <a:pPr marL="0" indent="0">
              <a:lnSpc>
                <a:spcPct val="115000"/>
              </a:lnSpc>
              <a:spcAft>
                <a:spcPts val="0"/>
              </a:spcAft>
              <a:buNone/>
            </a:pPr>
            <a:r>
              <a:rPr lang="en-GB" sz="2900" dirty="0">
                <a:latin typeface="Calibri" panose="020F0502020204030204" pitchFamily="34" charset="0"/>
                <a:ea typeface="Times New Roman"/>
                <a:cs typeface="Times New Roman"/>
              </a:rPr>
              <a:t>The Manitoba First Nations </a:t>
            </a:r>
            <a:r>
              <a:rPr lang="en-GB" sz="2900" dirty="0" err="1">
                <a:latin typeface="Calibri" panose="020F0502020204030204" pitchFamily="34" charset="0"/>
                <a:ea typeface="Times New Roman"/>
                <a:cs typeface="Times New Roman"/>
              </a:rPr>
              <a:t>SchoolNet</a:t>
            </a:r>
            <a:r>
              <a:rPr lang="en-GB" sz="2900" dirty="0">
                <a:latin typeface="Calibri" panose="020F0502020204030204" pitchFamily="34" charset="0"/>
                <a:ea typeface="Times New Roman"/>
                <a:cs typeface="Times New Roman"/>
              </a:rPr>
              <a:t> Youth Initiative (MFNS-YI) aims to offer employment opportunities for First Nations Youth working with and providing technical support to students and staff at MFNS schools.  The youth workers assist schools with their ICT issues – so educators can focus on their duties in teaching</a:t>
            </a:r>
            <a:r>
              <a:rPr lang="en-GB" sz="2900" dirty="0" smtClean="0">
                <a:latin typeface="Calibri" panose="020F0502020204030204" pitchFamily="34" charset="0"/>
                <a:ea typeface="Times New Roman"/>
                <a:cs typeface="Times New Roman"/>
              </a:rPr>
              <a:t>.</a:t>
            </a:r>
          </a:p>
          <a:p>
            <a:pPr marL="0" indent="0">
              <a:lnSpc>
                <a:spcPct val="115000"/>
              </a:lnSpc>
              <a:spcAft>
                <a:spcPts val="0"/>
              </a:spcAft>
              <a:buNone/>
            </a:pPr>
            <a:endParaRPr lang="en-GB" sz="2900" dirty="0">
              <a:latin typeface="Calibri" panose="020F0502020204030204" pitchFamily="34" charset="0"/>
              <a:ea typeface="Calibri"/>
              <a:cs typeface="Times New Roman"/>
            </a:endParaRPr>
          </a:p>
          <a:p>
            <a:pPr marL="0" indent="0" algn="ctr">
              <a:lnSpc>
                <a:spcPct val="115000"/>
              </a:lnSpc>
              <a:spcAft>
                <a:spcPts val="0"/>
              </a:spcAft>
              <a:buNone/>
            </a:pPr>
            <a:r>
              <a:rPr lang="en-GB" sz="2900" b="1" dirty="0" smtClean="0">
                <a:latin typeface="Calibri" panose="020F0502020204030204" pitchFamily="34" charset="0"/>
                <a:ea typeface="Calibri"/>
                <a:cs typeface="Times New Roman"/>
              </a:rPr>
              <a:t>Program Manager – Sheena Swanson</a:t>
            </a:r>
          </a:p>
          <a:p>
            <a:pPr marL="0" indent="0" algn="ctr">
              <a:lnSpc>
                <a:spcPct val="115000"/>
              </a:lnSpc>
              <a:spcAft>
                <a:spcPts val="0"/>
              </a:spcAft>
              <a:buNone/>
            </a:pPr>
            <a:r>
              <a:rPr lang="en-GB" sz="2900" b="1" dirty="0" smtClean="0">
                <a:latin typeface="Calibri" panose="020F0502020204030204" pitchFamily="34" charset="0"/>
                <a:ea typeface="Calibri"/>
                <a:cs typeface="Times New Roman"/>
              </a:rPr>
              <a:t>204-595-2558</a:t>
            </a:r>
            <a:endParaRPr lang="en-GB" sz="2900" b="1" dirty="0">
              <a:latin typeface="Calibri" panose="020F0502020204030204" pitchFamily="34" charset="0"/>
              <a:ea typeface="Calibri"/>
              <a:cs typeface="Times New Roman"/>
            </a:endParaRPr>
          </a:p>
          <a:p>
            <a:pPr marL="0" indent="0">
              <a:buNone/>
            </a:pPr>
            <a:endParaRPr lang="en-CA" sz="2900" dirty="0">
              <a:latin typeface="Calibri" panose="020F0502020204030204" pitchFamily="34" charset="0"/>
            </a:endParaRPr>
          </a:p>
          <a:p>
            <a:r>
              <a:rPr lang="en-CA" sz="2900" dirty="0" smtClean="0">
                <a:latin typeface="Calibri" panose="020F0502020204030204" pitchFamily="34" charset="0"/>
              </a:rPr>
              <a:t>Keewatin </a:t>
            </a:r>
            <a:r>
              <a:rPr lang="en-CA" sz="2900" dirty="0">
                <a:latin typeface="Calibri" panose="020F0502020204030204" pitchFamily="34" charset="0"/>
              </a:rPr>
              <a:t>Housing Association </a:t>
            </a:r>
            <a:r>
              <a:rPr lang="en-CA" sz="2900" dirty="0" smtClean="0">
                <a:latin typeface="Calibri" panose="020F0502020204030204" pitchFamily="34" charset="0"/>
              </a:rPr>
              <a:t>Inc., Broadband </a:t>
            </a:r>
            <a:r>
              <a:rPr lang="en-CA" sz="2900" dirty="0">
                <a:latin typeface="Calibri" panose="020F0502020204030204" pitchFamily="34" charset="0"/>
              </a:rPr>
              <a:t>Communications North </a:t>
            </a:r>
            <a:r>
              <a:rPr lang="en-CA" sz="2900" dirty="0" smtClean="0">
                <a:latin typeface="Calibri" panose="020F0502020204030204" pitchFamily="34" charset="0"/>
              </a:rPr>
              <a:t>, Keewatin </a:t>
            </a:r>
            <a:r>
              <a:rPr lang="en-CA" sz="2900" dirty="0">
                <a:latin typeface="Calibri" panose="020F0502020204030204" pitchFamily="34" charset="0"/>
              </a:rPr>
              <a:t>Economic Development Corporation.</a:t>
            </a:r>
          </a:p>
          <a:p>
            <a:pPr marL="0" indent="0">
              <a:buNone/>
            </a:pPr>
            <a:endParaRPr lang="en-CA" sz="2800" dirty="0">
              <a:latin typeface="Calibri" panose="020F05020202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3391" y="764704"/>
            <a:ext cx="1533739" cy="1095528"/>
          </a:xfrm>
          <a:prstGeom prst="rect">
            <a:avLst/>
          </a:prstGeom>
        </p:spPr>
      </p:pic>
    </p:spTree>
    <p:extLst>
      <p:ext uri="{BB962C8B-B14F-4D97-AF65-F5344CB8AC3E}">
        <p14:creationId xmlns:p14="http://schemas.microsoft.com/office/powerpoint/2010/main" val="27689602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err="1" smtClean="0"/>
              <a:t>Ekosi</a:t>
            </a:r>
            <a:r>
              <a:rPr lang="en-CA" dirty="0" smtClean="0"/>
              <a:t>/</a:t>
            </a:r>
            <a:r>
              <a:rPr lang="en-CA" dirty="0" err="1" smtClean="0"/>
              <a:t>Masii</a:t>
            </a:r>
            <a:r>
              <a:rPr lang="en-CA" dirty="0" smtClean="0"/>
              <a:t> Cho/Thank you</a:t>
            </a:r>
            <a:endParaRPr lang="en-CA" dirty="0"/>
          </a:p>
        </p:txBody>
      </p:sp>
      <p:pic>
        <p:nvPicPr>
          <p:cNvPr id="1026" name="Picture 2" descr="S:\Public (Accessible by all KTC Staff)\KTC LOGOS CROPPED\BCN.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2095996"/>
            <a:ext cx="1840014" cy="142182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S:\Public (Accessible by all KTC Staff)\KTC LOGOS CROPPED\BLF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59839" y="1996888"/>
            <a:ext cx="1800200" cy="170411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Public (Accessible by all KTC Staff)\KTC LOGOS CROPPED\FLC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67944" y="2083751"/>
            <a:ext cx="2376264" cy="157000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S:\Public (Accessible by all KTC Staff)\KTC LOGOS CROPPED\GLCN.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10783" y="1923352"/>
            <a:ext cx="1859138" cy="183508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S:\Public (Accessible by all KTC Staff)\KTC LOGOS CROPPED\GRFN.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1520" y="3653757"/>
            <a:ext cx="1643887" cy="150343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S:\Public (Accessible by all KTC Staff)\KTC LOGOS CROPPED\NLFN.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19282" y="3653757"/>
            <a:ext cx="1800200" cy="139106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S:\Public (Accessible by all KTC Staff)\KTC LOGOS CROPPED\SDFN.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346540" y="3758440"/>
            <a:ext cx="2160240" cy="1552352"/>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S:\Public (Accessible by all KTC Staff)\KTC LOGOS CROPPED\Shamattawa.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10783" y="3758440"/>
            <a:ext cx="1829445" cy="151116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S:\Public (Accessible by all KTC Staff)\KTC LOGOS CROPPED\TCN.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15719" y="5377850"/>
            <a:ext cx="1915488" cy="148015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S:\Public (Accessible by all KTC Staff)\KTC LOGOS CROPPED\WLFN.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308427" y="5456740"/>
            <a:ext cx="1770480" cy="139894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S:\Public (Accessible by all KTC Staff)\KTC LOGOS CROPPED\YFFN.JP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507416" y="5357671"/>
            <a:ext cx="1839558" cy="142147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810783" y="5540824"/>
            <a:ext cx="1533739" cy="1095528"/>
          </a:xfrm>
          <a:prstGeom prst="rect">
            <a:avLst/>
          </a:prstGeom>
        </p:spPr>
      </p:pic>
    </p:spTree>
    <p:extLst>
      <p:ext uri="{BB962C8B-B14F-4D97-AF65-F5344CB8AC3E}">
        <p14:creationId xmlns:p14="http://schemas.microsoft.com/office/powerpoint/2010/main" val="171664485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1916832"/>
            <a:ext cx="8280920" cy="4247317"/>
          </a:xfrm>
          <a:prstGeom prst="rect">
            <a:avLst/>
          </a:prstGeom>
        </p:spPr>
        <p:txBody>
          <a:bodyPr wrap="square">
            <a:spAutoFit/>
          </a:bodyPr>
          <a:lstStyle/>
          <a:p>
            <a:endParaRPr lang="en-CA" sz="2400" dirty="0"/>
          </a:p>
          <a:p>
            <a:r>
              <a:rPr lang="en-CA" sz="2400" b="1" dirty="0" smtClean="0">
                <a:latin typeface="+mj-lt"/>
              </a:rPr>
              <a:t>Mission </a:t>
            </a:r>
            <a:r>
              <a:rPr lang="en-CA" sz="2400" b="1" dirty="0">
                <a:latin typeface="+mj-lt"/>
              </a:rPr>
              <a:t>Statement</a:t>
            </a:r>
          </a:p>
          <a:p>
            <a:endParaRPr lang="en-CA" dirty="0">
              <a:latin typeface="+mj-lt"/>
            </a:endParaRPr>
          </a:p>
          <a:p>
            <a:r>
              <a:rPr lang="en-CA" dirty="0">
                <a:latin typeface="Calibri" panose="020F0502020204030204" pitchFamily="34" charset="0"/>
              </a:rPr>
              <a:t>Keewatin Tribal Council exists to ensure and achieve self-sufficiency, self determination and empowerment of the member First Nation communities it serves.</a:t>
            </a:r>
          </a:p>
          <a:p>
            <a:endParaRPr lang="en-CA" b="1" dirty="0" smtClean="0">
              <a:latin typeface="Calibri" panose="020F0502020204030204" pitchFamily="34" charset="0"/>
            </a:endParaRPr>
          </a:p>
          <a:p>
            <a:r>
              <a:rPr lang="en-CA" sz="2400" b="1" dirty="0" smtClean="0">
                <a:latin typeface="+mj-lt"/>
              </a:rPr>
              <a:t>Objects</a:t>
            </a:r>
            <a:endParaRPr lang="en-CA" sz="2400" b="1" dirty="0">
              <a:latin typeface="+mj-lt"/>
            </a:endParaRPr>
          </a:p>
          <a:p>
            <a:endParaRPr lang="en-CA" dirty="0">
              <a:latin typeface="+mj-lt"/>
            </a:endParaRPr>
          </a:p>
          <a:p>
            <a:r>
              <a:rPr lang="en-CA" dirty="0">
                <a:latin typeface="Calibri" panose="020F0502020204030204" pitchFamily="34" charset="0"/>
              </a:rPr>
              <a:t>Subject to the Act and to any other statute, statutes or laws from time to time applicable to the Corporation, the Corporation shall exercise all of the rights, powers and privileges of a natural person, but only as incidental, ancillary or conducive to the objects of the Corporation as follows:</a:t>
            </a:r>
          </a:p>
          <a:p>
            <a:endParaRPr lang="en-CA" dirty="0">
              <a:latin typeface="Calibri" panose="020F0502020204030204" pitchFamily="34" charset="0"/>
            </a:endParaRPr>
          </a:p>
          <a:p>
            <a:endParaRPr lang="en-CA" dirty="0"/>
          </a:p>
        </p:txBody>
      </p:sp>
      <p:sp>
        <p:nvSpPr>
          <p:cNvPr id="4" name="Rectangle 3"/>
          <p:cNvSpPr/>
          <p:nvPr/>
        </p:nvSpPr>
        <p:spPr>
          <a:xfrm>
            <a:off x="539552" y="947336"/>
            <a:ext cx="6120680" cy="1323439"/>
          </a:xfrm>
          <a:prstGeom prst="rect">
            <a:avLst/>
          </a:prstGeom>
        </p:spPr>
        <p:txBody>
          <a:bodyPr wrap="square">
            <a:spAutoFit/>
          </a:bodyPr>
          <a:lstStyle/>
          <a:p>
            <a:r>
              <a:rPr lang="en-CA" sz="4000" b="1" dirty="0">
                <a:latin typeface="+mj-lt"/>
              </a:rPr>
              <a:t>Our Mission and </a:t>
            </a:r>
            <a:r>
              <a:rPr lang="en-CA" sz="4000" b="1" dirty="0" smtClean="0">
                <a:latin typeface="+mj-lt"/>
              </a:rPr>
              <a:t>Vision</a:t>
            </a:r>
          </a:p>
          <a:p>
            <a:endParaRPr lang="en-CA" sz="40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0232" y="821304"/>
            <a:ext cx="1533739" cy="1095528"/>
          </a:xfrm>
          <a:prstGeom prst="rect">
            <a:avLst/>
          </a:prstGeom>
        </p:spPr>
      </p:pic>
    </p:spTree>
    <p:extLst>
      <p:ext uri="{BB962C8B-B14F-4D97-AF65-F5344CB8AC3E}">
        <p14:creationId xmlns:p14="http://schemas.microsoft.com/office/powerpoint/2010/main" val="336731331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121" y="1772816"/>
            <a:ext cx="8352928" cy="3970318"/>
          </a:xfrm>
          <a:prstGeom prst="rect">
            <a:avLst/>
          </a:prstGeom>
        </p:spPr>
        <p:txBody>
          <a:bodyPr wrap="square">
            <a:spAutoFit/>
          </a:bodyPr>
          <a:lstStyle/>
          <a:p>
            <a:pPr marL="285750" indent="-285750">
              <a:buFont typeface="Arial" panose="020B0604020202020204" pitchFamily="34" charset="0"/>
              <a:buChar char="•"/>
            </a:pPr>
            <a:r>
              <a:rPr lang="en-CA" dirty="0">
                <a:latin typeface="Calibri" panose="020F0502020204030204" pitchFamily="34" charset="0"/>
              </a:rPr>
              <a:t>T</a:t>
            </a:r>
            <a:r>
              <a:rPr lang="en-CA" dirty="0" smtClean="0">
                <a:latin typeface="Calibri" panose="020F0502020204030204" pitchFamily="34" charset="0"/>
              </a:rPr>
              <a:t>o </a:t>
            </a:r>
            <a:r>
              <a:rPr lang="en-CA" dirty="0">
                <a:latin typeface="Calibri" panose="020F0502020204030204" pitchFamily="34" charset="0"/>
              </a:rPr>
              <a:t>foster the inherent right of self-government of the Member </a:t>
            </a:r>
            <a:r>
              <a:rPr lang="en-CA" dirty="0" smtClean="0">
                <a:latin typeface="Calibri" panose="020F0502020204030204" pitchFamily="34" charset="0"/>
              </a:rPr>
              <a:t>First Nations </a:t>
            </a:r>
            <a:r>
              <a:rPr lang="en-CA" dirty="0">
                <a:latin typeface="Calibri" panose="020F0502020204030204" pitchFamily="34" charset="0"/>
              </a:rPr>
              <a:t>within the territorial jurisdiction of such </a:t>
            </a:r>
            <a:r>
              <a:rPr lang="en-CA" dirty="0" smtClean="0">
                <a:latin typeface="Calibri" panose="020F0502020204030204" pitchFamily="34" charset="0"/>
              </a:rPr>
              <a:t>First Nation </a:t>
            </a:r>
            <a:r>
              <a:rPr lang="en-CA" dirty="0">
                <a:latin typeface="Calibri" panose="020F0502020204030204" pitchFamily="34" charset="0"/>
              </a:rPr>
              <a:t>through the development of human, natural, and other resources; </a:t>
            </a:r>
          </a:p>
          <a:p>
            <a:pPr marL="285750" indent="-285750">
              <a:buFont typeface="Arial" panose="020B0604020202020204" pitchFamily="34" charset="0"/>
              <a:buChar char="•"/>
            </a:pPr>
            <a:r>
              <a:rPr lang="en-CA" dirty="0">
                <a:latin typeface="Calibri" panose="020F0502020204030204" pitchFamily="34" charset="0"/>
              </a:rPr>
              <a:t>T</a:t>
            </a:r>
            <a:r>
              <a:rPr lang="en-CA" dirty="0" smtClean="0">
                <a:latin typeface="Calibri" panose="020F0502020204030204" pitchFamily="34" charset="0"/>
              </a:rPr>
              <a:t>o </a:t>
            </a:r>
            <a:r>
              <a:rPr lang="en-CA" dirty="0">
                <a:latin typeface="Calibri" panose="020F0502020204030204" pitchFamily="34" charset="0"/>
              </a:rPr>
              <a:t>develop and deliver such programs and services as may be requisite by the Member </a:t>
            </a:r>
            <a:r>
              <a:rPr lang="en-CA" dirty="0" smtClean="0">
                <a:latin typeface="Calibri" panose="020F0502020204030204" pitchFamily="34" charset="0"/>
              </a:rPr>
              <a:t>First Nation’s </a:t>
            </a:r>
            <a:r>
              <a:rPr lang="en-CA" dirty="0">
                <a:latin typeface="Calibri" panose="020F0502020204030204" pitchFamily="34" charset="0"/>
              </a:rPr>
              <a:t>economic self-determination and to support the continuation of each Member </a:t>
            </a:r>
            <a:r>
              <a:rPr lang="en-CA" dirty="0" smtClean="0">
                <a:latin typeface="Calibri" panose="020F0502020204030204" pitchFamily="34" charset="0"/>
              </a:rPr>
              <a:t>First Nation’s </a:t>
            </a:r>
            <a:r>
              <a:rPr lang="en-CA" dirty="0">
                <a:latin typeface="Calibri" panose="020F0502020204030204" pitchFamily="34" charset="0"/>
              </a:rPr>
              <a:t>own way of life with enhanced pride and purpose;</a:t>
            </a:r>
          </a:p>
          <a:p>
            <a:pPr marL="285750" indent="-285750">
              <a:buFont typeface="Arial" panose="020B0604020202020204" pitchFamily="34" charset="0"/>
              <a:buChar char="•"/>
            </a:pPr>
            <a:r>
              <a:rPr lang="en-CA" dirty="0">
                <a:latin typeface="Calibri" panose="020F0502020204030204" pitchFamily="34" charset="0"/>
              </a:rPr>
              <a:t>T</a:t>
            </a:r>
            <a:r>
              <a:rPr lang="en-CA" dirty="0" smtClean="0">
                <a:latin typeface="Calibri" panose="020F0502020204030204" pitchFamily="34" charset="0"/>
              </a:rPr>
              <a:t>o </a:t>
            </a:r>
            <a:r>
              <a:rPr lang="en-CA" dirty="0">
                <a:latin typeface="Calibri" panose="020F0502020204030204" pitchFamily="34" charset="0"/>
              </a:rPr>
              <a:t>act as a resource for the Member </a:t>
            </a:r>
            <a:r>
              <a:rPr lang="en-CA" dirty="0" smtClean="0">
                <a:latin typeface="Calibri" panose="020F0502020204030204" pitchFamily="34" charset="0"/>
              </a:rPr>
              <a:t>First Nation </a:t>
            </a:r>
            <a:r>
              <a:rPr lang="en-CA" dirty="0">
                <a:latin typeface="Calibri" panose="020F0502020204030204" pitchFamily="34" charset="0"/>
              </a:rPr>
              <a:t>to enable such </a:t>
            </a:r>
            <a:r>
              <a:rPr lang="en-CA" dirty="0" smtClean="0">
                <a:latin typeface="Calibri" panose="020F0502020204030204" pitchFamily="34" charset="0"/>
              </a:rPr>
              <a:t>First Nation </a:t>
            </a:r>
            <a:r>
              <a:rPr lang="en-CA" dirty="0">
                <a:latin typeface="Calibri" panose="020F0502020204030204" pitchFamily="34" charset="0"/>
              </a:rPr>
              <a:t>to better deal with governmental departments and agencies and with private sector entities in all aspects of the </a:t>
            </a:r>
            <a:r>
              <a:rPr lang="en-CA" dirty="0" smtClean="0">
                <a:latin typeface="Calibri" panose="020F0502020204030204" pitchFamily="34" charset="0"/>
              </a:rPr>
              <a:t>First Nation’s </a:t>
            </a:r>
            <a:r>
              <a:rPr lang="en-CA" dirty="0">
                <a:latin typeface="Calibri" panose="020F0502020204030204" pitchFamily="34" charset="0"/>
              </a:rPr>
              <a:t>endeavours and interests, including, without limiting the generality thereof, in the area of</a:t>
            </a:r>
            <a:r>
              <a:rPr lang="en-CA" dirty="0" smtClean="0">
                <a:latin typeface="Calibri" panose="020F0502020204030204" pitchFamily="34" charset="0"/>
              </a:rPr>
              <a:t>: </a:t>
            </a:r>
          </a:p>
          <a:p>
            <a:pPr marL="742950" lvl="1" indent="-285750">
              <a:buFont typeface="Arial" panose="020B0604020202020204" pitchFamily="34" charset="0"/>
              <a:buChar char="•"/>
            </a:pPr>
            <a:r>
              <a:rPr lang="en-CA" dirty="0" smtClean="0">
                <a:latin typeface="Calibri" panose="020F0502020204030204" pitchFamily="34" charset="0"/>
              </a:rPr>
              <a:t>self-determination;</a:t>
            </a:r>
          </a:p>
          <a:p>
            <a:pPr marL="742950" lvl="1" indent="-285750">
              <a:buFont typeface="Arial" panose="020B0604020202020204" pitchFamily="34" charset="0"/>
              <a:buChar char="•"/>
            </a:pPr>
            <a:r>
              <a:rPr lang="en-CA" dirty="0" smtClean="0">
                <a:latin typeface="Calibri" panose="020F0502020204030204" pitchFamily="34" charset="0"/>
              </a:rPr>
              <a:t>capital projects;</a:t>
            </a:r>
          </a:p>
          <a:p>
            <a:pPr marL="742950" lvl="1" indent="-285750">
              <a:buFont typeface="Arial" panose="020B0604020202020204" pitchFamily="34" charset="0"/>
              <a:buChar char="•"/>
            </a:pPr>
            <a:r>
              <a:rPr lang="en-CA" dirty="0" smtClean="0">
                <a:latin typeface="Calibri" panose="020F0502020204030204" pitchFamily="34" charset="0"/>
              </a:rPr>
              <a:t>development </a:t>
            </a:r>
            <a:r>
              <a:rPr lang="en-CA" dirty="0">
                <a:latin typeface="Calibri" panose="020F0502020204030204" pitchFamily="34" charset="0"/>
              </a:rPr>
              <a:t>programs; </a:t>
            </a:r>
            <a:r>
              <a:rPr lang="en-CA" dirty="0" smtClean="0">
                <a:latin typeface="Calibri" panose="020F0502020204030204" pitchFamily="34" charset="0"/>
              </a:rPr>
              <a:t>and</a:t>
            </a:r>
          </a:p>
          <a:p>
            <a:pPr marL="742950" lvl="1" indent="-285750">
              <a:buFont typeface="Arial" panose="020B0604020202020204" pitchFamily="34" charset="0"/>
              <a:buChar char="•"/>
            </a:pPr>
            <a:r>
              <a:rPr lang="en-CA" dirty="0" smtClean="0">
                <a:latin typeface="Calibri" panose="020F0502020204030204" pitchFamily="34" charset="0"/>
              </a:rPr>
              <a:t>service </a:t>
            </a:r>
            <a:r>
              <a:rPr lang="en-CA" dirty="0">
                <a:latin typeface="Calibri" panose="020F0502020204030204" pitchFamily="34" charset="0"/>
              </a:rPr>
              <a:t>programs</a:t>
            </a:r>
            <a:r>
              <a:rPr lang="en-CA" dirty="0" smtClean="0">
                <a:latin typeface="Calibri" panose="020F0502020204030204" pitchFamily="34" charset="0"/>
              </a:rPr>
              <a:t>;</a:t>
            </a:r>
            <a:endParaRPr lang="en-CA" dirty="0">
              <a:latin typeface="Calibri" panose="020F0502020204030204" pitchFamily="34" charset="0"/>
            </a:endParaRPr>
          </a:p>
        </p:txBody>
      </p:sp>
      <p:sp>
        <p:nvSpPr>
          <p:cNvPr id="4" name="Rectangle 3"/>
          <p:cNvSpPr/>
          <p:nvPr/>
        </p:nvSpPr>
        <p:spPr>
          <a:xfrm>
            <a:off x="462124" y="1124744"/>
            <a:ext cx="5324919" cy="584775"/>
          </a:xfrm>
          <a:prstGeom prst="rect">
            <a:avLst/>
          </a:prstGeom>
        </p:spPr>
        <p:txBody>
          <a:bodyPr wrap="none">
            <a:spAutoFit/>
          </a:bodyPr>
          <a:lstStyle/>
          <a:p>
            <a:r>
              <a:rPr lang="en-CA" sz="3200" b="1" dirty="0">
                <a:latin typeface="+mj-lt"/>
              </a:rPr>
              <a:t>Our Mission and </a:t>
            </a:r>
            <a:r>
              <a:rPr lang="en-CA" sz="3200" b="1" dirty="0" smtClean="0">
                <a:latin typeface="+mj-lt"/>
              </a:rPr>
              <a:t>Vision Cont’d</a:t>
            </a:r>
            <a:endParaRPr lang="en-CA" sz="3200" b="1" dirty="0">
              <a:latin typeface="+mj-l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6216" y="4797152"/>
            <a:ext cx="1533739" cy="1095528"/>
          </a:xfrm>
          <a:prstGeom prst="rect">
            <a:avLst/>
          </a:prstGeom>
        </p:spPr>
      </p:pic>
    </p:spTree>
    <p:extLst>
      <p:ext uri="{BB962C8B-B14F-4D97-AF65-F5344CB8AC3E}">
        <p14:creationId xmlns:p14="http://schemas.microsoft.com/office/powerpoint/2010/main" val="267494249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997839"/>
            <a:ext cx="7776864" cy="3323987"/>
          </a:xfrm>
          <a:prstGeom prst="rect">
            <a:avLst/>
          </a:prstGeom>
        </p:spPr>
        <p:txBody>
          <a:bodyPr wrap="square">
            <a:spAutoFit/>
          </a:bodyPr>
          <a:lstStyle/>
          <a:p>
            <a:pPr marL="285750" indent="-285750">
              <a:buFont typeface="Arial" panose="020B0604020202020204" pitchFamily="34" charset="0"/>
              <a:buChar char="•"/>
            </a:pPr>
            <a:r>
              <a:rPr lang="en-CA" dirty="0" smtClean="0">
                <a:latin typeface="Calibri" panose="020F0502020204030204" pitchFamily="34" charset="0"/>
              </a:rPr>
              <a:t>To </a:t>
            </a:r>
            <a:r>
              <a:rPr lang="en-CA" dirty="0">
                <a:latin typeface="Calibri" panose="020F0502020204030204" pitchFamily="34" charset="0"/>
              </a:rPr>
              <a:t>obtain and disseminate information of value and advise on matters of concern to the Member </a:t>
            </a:r>
            <a:r>
              <a:rPr lang="en-CA" dirty="0" smtClean="0">
                <a:latin typeface="Calibri" panose="020F0502020204030204" pitchFamily="34" charset="0"/>
              </a:rPr>
              <a:t>First Nation;</a:t>
            </a:r>
            <a:endParaRPr lang="en-CA" dirty="0">
              <a:latin typeface="Calibri" panose="020F0502020204030204" pitchFamily="34" charset="0"/>
            </a:endParaRPr>
          </a:p>
          <a:p>
            <a:pPr marL="285750" indent="-285750">
              <a:buFont typeface="Arial" panose="020B0604020202020204" pitchFamily="34" charset="0"/>
              <a:buChar char="•"/>
            </a:pPr>
            <a:r>
              <a:rPr lang="en-CA" dirty="0" smtClean="0">
                <a:latin typeface="Calibri" panose="020F0502020204030204" pitchFamily="34" charset="0"/>
              </a:rPr>
              <a:t>To </a:t>
            </a:r>
            <a:r>
              <a:rPr lang="en-CA" dirty="0">
                <a:latin typeface="Calibri" panose="020F0502020204030204" pitchFamily="34" charset="0"/>
              </a:rPr>
              <a:t>identify and seek financial resources and to develop and implement programs for the delivery of social, educational and economic services to the Member </a:t>
            </a:r>
            <a:r>
              <a:rPr lang="en-CA" dirty="0" smtClean="0">
                <a:latin typeface="Calibri" panose="020F0502020204030204" pitchFamily="34" charset="0"/>
              </a:rPr>
              <a:t>First Nations;</a:t>
            </a:r>
            <a:endParaRPr lang="en-CA" dirty="0">
              <a:latin typeface="Calibri" panose="020F0502020204030204" pitchFamily="34" charset="0"/>
            </a:endParaRPr>
          </a:p>
          <a:p>
            <a:pPr marL="285750" indent="-285750">
              <a:buFont typeface="Arial" panose="020B0604020202020204" pitchFamily="34" charset="0"/>
              <a:buChar char="•"/>
            </a:pPr>
            <a:r>
              <a:rPr lang="en-CA" dirty="0">
                <a:latin typeface="Calibri" panose="020F0502020204030204" pitchFamily="34" charset="0"/>
              </a:rPr>
              <a:t>T</a:t>
            </a:r>
            <a:r>
              <a:rPr lang="en-CA" dirty="0" smtClean="0">
                <a:latin typeface="Calibri" panose="020F0502020204030204" pitchFamily="34" charset="0"/>
              </a:rPr>
              <a:t>o </a:t>
            </a:r>
            <a:r>
              <a:rPr lang="en-CA" dirty="0">
                <a:latin typeface="Calibri" panose="020F0502020204030204" pitchFamily="34" charset="0"/>
              </a:rPr>
              <a:t>develop and implement long term strategic plans to better attain the objects of the </a:t>
            </a:r>
            <a:r>
              <a:rPr lang="en-CA" dirty="0" smtClean="0">
                <a:latin typeface="Calibri" panose="020F0502020204030204" pitchFamily="34" charset="0"/>
              </a:rPr>
              <a:t>Corporation.</a:t>
            </a:r>
          </a:p>
          <a:p>
            <a:pPr marL="285750" indent="-285750">
              <a:buFont typeface="Arial" panose="020B0604020202020204" pitchFamily="34" charset="0"/>
              <a:buChar char="•"/>
            </a:pPr>
            <a:endParaRPr lang="en-CA" dirty="0">
              <a:latin typeface="+mj-lt"/>
            </a:endParaRPr>
          </a:p>
          <a:p>
            <a:pPr marL="285750" indent="-285750">
              <a:buFont typeface="Arial" panose="020B0604020202020204" pitchFamily="34" charset="0"/>
              <a:buChar char="•"/>
            </a:pPr>
            <a:endParaRPr lang="en-CA" dirty="0" smtClean="0">
              <a:latin typeface="+mj-lt"/>
            </a:endParaRPr>
          </a:p>
          <a:p>
            <a:pPr algn="ctr"/>
            <a:r>
              <a:rPr lang="en-CA" sz="2400" b="1" dirty="0" smtClean="0">
                <a:latin typeface="+mj-lt"/>
              </a:rPr>
              <a:t>Chief Executive Officer – George Neepin </a:t>
            </a:r>
          </a:p>
          <a:p>
            <a:pPr algn="ctr"/>
            <a:r>
              <a:rPr lang="en-CA" sz="2400" b="1" dirty="0" smtClean="0">
                <a:latin typeface="+mj-lt"/>
              </a:rPr>
              <a:t>204-677-0230</a:t>
            </a:r>
            <a:endParaRPr lang="en-CA" sz="2400" b="1" dirty="0">
              <a:latin typeface="+mj-lt"/>
            </a:endParaRPr>
          </a:p>
        </p:txBody>
      </p:sp>
      <p:sp>
        <p:nvSpPr>
          <p:cNvPr id="3" name="Rectangle 2"/>
          <p:cNvSpPr/>
          <p:nvPr/>
        </p:nvSpPr>
        <p:spPr>
          <a:xfrm>
            <a:off x="682987" y="1196752"/>
            <a:ext cx="5876737" cy="584775"/>
          </a:xfrm>
          <a:prstGeom prst="rect">
            <a:avLst/>
          </a:prstGeom>
        </p:spPr>
        <p:txBody>
          <a:bodyPr wrap="none">
            <a:spAutoFit/>
          </a:bodyPr>
          <a:lstStyle/>
          <a:p>
            <a:r>
              <a:rPr lang="en-CA" sz="3200" b="1" dirty="0"/>
              <a:t>Our </a:t>
            </a:r>
            <a:r>
              <a:rPr lang="en-CA" sz="3200" b="1" dirty="0">
                <a:latin typeface="+mj-lt"/>
              </a:rPr>
              <a:t>Mission</a:t>
            </a:r>
            <a:r>
              <a:rPr lang="en-CA" sz="3200" b="1" dirty="0"/>
              <a:t> and Vision Cont’d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5936" y="5517232"/>
            <a:ext cx="1533739" cy="1095528"/>
          </a:xfrm>
          <a:prstGeom prst="rect">
            <a:avLst/>
          </a:prstGeom>
        </p:spPr>
      </p:pic>
    </p:spTree>
    <p:extLst>
      <p:ext uri="{BB962C8B-B14F-4D97-AF65-F5344CB8AC3E}">
        <p14:creationId xmlns:p14="http://schemas.microsoft.com/office/powerpoint/2010/main" val="102873636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204864"/>
            <a:ext cx="8280920" cy="2954655"/>
          </a:xfrm>
          <a:prstGeom prst="rect">
            <a:avLst/>
          </a:prstGeom>
        </p:spPr>
        <p:txBody>
          <a:bodyPr wrap="square">
            <a:spAutoFit/>
          </a:bodyPr>
          <a:lstStyle/>
          <a:p>
            <a:r>
              <a:rPr lang="en-CA" dirty="0" smtClean="0">
                <a:latin typeface="Calibri" panose="020F0502020204030204" pitchFamily="34" charset="0"/>
              </a:rPr>
              <a:t>The </a:t>
            </a:r>
            <a:r>
              <a:rPr lang="en-CA" dirty="0">
                <a:latin typeface="Calibri" panose="020F0502020204030204" pitchFamily="34" charset="0"/>
              </a:rPr>
              <a:t>Board shall, annually, following the Annual Meeting of Members, appoint an Executive Council consisting of a Chairperson, Vice-Chairperson, </a:t>
            </a:r>
            <a:r>
              <a:rPr lang="en-CA" dirty="0" smtClean="0">
                <a:latin typeface="Calibri" panose="020F0502020204030204" pitchFamily="34" charset="0"/>
              </a:rPr>
              <a:t>Secretary, Treasurer </a:t>
            </a:r>
            <a:r>
              <a:rPr lang="en-CA" dirty="0">
                <a:latin typeface="Calibri" panose="020F0502020204030204" pitchFamily="34" charset="0"/>
              </a:rPr>
              <a:t>and other such officers as the Board may deem expedient.</a:t>
            </a:r>
          </a:p>
          <a:p>
            <a:r>
              <a:rPr lang="en-CA" dirty="0">
                <a:latin typeface="Calibri" panose="020F0502020204030204" pitchFamily="34" charset="0"/>
              </a:rPr>
              <a:t>As of October 2016, our Executive Council consists of</a:t>
            </a:r>
            <a:r>
              <a:rPr lang="en-CA" dirty="0" smtClean="0">
                <a:latin typeface="Calibri" panose="020F0502020204030204" pitchFamily="34" charset="0"/>
              </a:rPr>
              <a:t>:</a:t>
            </a:r>
          </a:p>
          <a:p>
            <a:endParaRPr lang="en-CA" dirty="0">
              <a:latin typeface="+mj-lt"/>
            </a:endParaRPr>
          </a:p>
          <a:p>
            <a:r>
              <a:rPr lang="en-CA" sz="2400" dirty="0">
                <a:latin typeface="Calibri" panose="020F0502020204030204" pitchFamily="34" charset="0"/>
              </a:rPr>
              <a:t>Chief </a:t>
            </a:r>
            <a:r>
              <a:rPr lang="en-CA" sz="2400" dirty="0" smtClean="0">
                <a:latin typeface="Calibri" panose="020F0502020204030204" pitchFamily="34" charset="0"/>
              </a:rPr>
              <a:t>John Clark, </a:t>
            </a:r>
            <a:r>
              <a:rPr lang="en-CA" sz="2400" dirty="0">
                <a:latin typeface="Calibri" panose="020F0502020204030204" pitchFamily="34" charset="0"/>
              </a:rPr>
              <a:t>Chairperson </a:t>
            </a:r>
            <a:r>
              <a:rPr lang="en-CA" sz="2400" dirty="0" smtClean="0">
                <a:latin typeface="Calibri" panose="020F0502020204030204" pitchFamily="34" charset="0"/>
              </a:rPr>
              <a:t>(Barren Lands First </a:t>
            </a:r>
            <a:r>
              <a:rPr lang="en-CA" sz="2400" dirty="0">
                <a:latin typeface="Calibri" panose="020F0502020204030204" pitchFamily="34" charset="0"/>
              </a:rPr>
              <a:t>Nation)</a:t>
            </a:r>
          </a:p>
          <a:p>
            <a:r>
              <a:rPr lang="en-CA" sz="2400" dirty="0">
                <a:latin typeface="Calibri" panose="020F0502020204030204" pitchFamily="34" charset="0"/>
              </a:rPr>
              <a:t>Chief </a:t>
            </a:r>
            <a:r>
              <a:rPr lang="en-CA" sz="2400" dirty="0" smtClean="0">
                <a:latin typeface="Calibri" panose="020F0502020204030204" pitchFamily="34" charset="0"/>
              </a:rPr>
              <a:t>Leroy Constant</a:t>
            </a:r>
            <a:r>
              <a:rPr lang="en-CA" sz="2400" dirty="0" smtClean="0">
                <a:latin typeface="Calibri" panose="020F0502020204030204" pitchFamily="34" charset="0"/>
              </a:rPr>
              <a:t>, </a:t>
            </a:r>
            <a:r>
              <a:rPr lang="en-CA" sz="2400" dirty="0">
                <a:latin typeface="Calibri" panose="020F0502020204030204" pitchFamily="34" charset="0"/>
              </a:rPr>
              <a:t>Vice-Chairperson </a:t>
            </a:r>
            <a:r>
              <a:rPr lang="en-CA" sz="2400" dirty="0" smtClean="0">
                <a:latin typeface="Calibri" panose="020F0502020204030204" pitchFamily="34" charset="0"/>
              </a:rPr>
              <a:t>(</a:t>
            </a:r>
            <a:r>
              <a:rPr lang="en-CA" sz="2400" dirty="0" smtClean="0">
                <a:latin typeface="Calibri" panose="020F0502020204030204" pitchFamily="34" charset="0"/>
              </a:rPr>
              <a:t>York Factory First</a:t>
            </a:r>
            <a:r>
              <a:rPr lang="en-CA" sz="2400" dirty="0">
                <a:latin typeface="Calibri" panose="020F0502020204030204" pitchFamily="34" charset="0"/>
              </a:rPr>
              <a:t> Nation)</a:t>
            </a:r>
          </a:p>
          <a:p>
            <a:r>
              <a:rPr lang="en-CA" sz="2400" dirty="0" smtClean="0">
                <a:latin typeface="Calibri" panose="020F0502020204030204" pitchFamily="34" charset="0"/>
              </a:rPr>
              <a:t>Chief Timothy Muskego, </a:t>
            </a:r>
            <a:r>
              <a:rPr lang="en-CA" sz="2400" dirty="0" smtClean="0">
                <a:latin typeface="Calibri" panose="020F0502020204030204" pitchFamily="34" charset="0"/>
              </a:rPr>
              <a:t>Member</a:t>
            </a:r>
            <a:r>
              <a:rPr lang="en-CA" sz="2400" dirty="0" smtClean="0">
                <a:latin typeface="Calibri" panose="020F0502020204030204" pitchFamily="34" charset="0"/>
              </a:rPr>
              <a:t>(</a:t>
            </a:r>
            <a:r>
              <a:rPr lang="en-CA" sz="2400" dirty="0" err="1" smtClean="0">
                <a:latin typeface="Calibri" panose="020F0502020204030204" pitchFamily="34" charset="0"/>
              </a:rPr>
              <a:t>Bunibonibee</a:t>
            </a:r>
            <a:r>
              <a:rPr lang="en-CA" sz="2400" dirty="0" smtClean="0">
                <a:latin typeface="Calibri" panose="020F0502020204030204" pitchFamily="34" charset="0"/>
              </a:rPr>
              <a:t> </a:t>
            </a:r>
            <a:r>
              <a:rPr lang="en-CA" sz="2400" dirty="0" smtClean="0">
                <a:latin typeface="Calibri" panose="020F0502020204030204" pitchFamily="34" charset="0"/>
              </a:rPr>
              <a:t>Cree Nation)</a:t>
            </a:r>
          </a:p>
          <a:p>
            <a:r>
              <a:rPr lang="en-US" sz="2400" dirty="0">
                <a:latin typeface="Calibri" panose="020F0502020204030204" pitchFamily="34" charset="0"/>
              </a:rPr>
              <a:t>Chief </a:t>
            </a:r>
            <a:r>
              <a:rPr lang="en-US" sz="2400" dirty="0" smtClean="0">
                <a:latin typeface="Calibri" panose="020F0502020204030204" pitchFamily="34" charset="0"/>
              </a:rPr>
              <a:t>Betsy Kennedy</a:t>
            </a:r>
            <a:r>
              <a:rPr lang="en-US" sz="2400" dirty="0" smtClean="0">
                <a:latin typeface="Calibri" panose="020F0502020204030204" pitchFamily="34" charset="0"/>
              </a:rPr>
              <a:t>,  </a:t>
            </a:r>
            <a:r>
              <a:rPr lang="en-US" sz="2400" dirty="0" smtClean="0">
                <a:latin typeface="Calibri" panose="020F0502020204030204" pitchFamily="34" charset="0"/>
              </a:rPr>
              <a:t>Member </a:t>
            </a:r>
            <a:r>
              <a:rPr lang="en-US" sz="2400" dirty="0" smtClean="0">
                <a:latin typeface="Calibri" panose="020F0502020204030204" pitchFamily="34" charset="0"/>
              </a:rPr>
              <a:t>(</a:t>
            </a:r>
            <a:r>
              <a:rPr lang="en-US" sz="2400" dirty="0" smtClean="0">
                <a:latin typeface="Calibri" panose="020F0502020204030204" pitchFamily="34" charset="0"/>
              </a:rPr>
              <a:t>War Lake </a:t>
            </a:r>
            <a:r>
              <a:rPr lang="en-US" sz="2400" dirty="0" smtClean="0">
                <a:latin typeface="Calibri" panose="020F0502020204030204" pitchFamily="34" charset="0"/>
              </a:rPr>
              <a:t>First </a:t>
            </a:r>
            <a:r>
              <a:rPr lang="en-US" sz="2400" dirty="0">
                <a:latin typeface="Calibri" panose="020F0502020204030204" pitchFamily="34" charset="0"/>
              </a:rPr>
              <a:t>Nation</a:t>
            </a:r>
            <a:r>
              <a:rPr lang="en-US" sz="2400" dirty="0" smtClean="0">
                <a:latin typeface="Calibri" panose="020F0502020204030204" pitchFamily="34" charset="0"/>
              </a:rPr>
              <a:t>)</a:t>
            </a:r>
            <a:endParaRPr lang="en-US" sz="2400" dirty="0">
              <a:latin typeface="Calibri" panose="020F0502020204030204" pitchFamily="34" charset="0"/>
            </a:endParaRPr>
          </a:p>
        </p:txBody>
      </p:sp>
      <p:sp>
        <p:nvSpPr>
          <p:cNvPr id="3" name="Rectangle 2"/>
          <p:cNvSpPr/>
          <p:nvPr/>
        </p:nvSpPr>
        <p:spPr>
          <a:xfrm>
            <a:off x="395536" y="836712"/>
            <a:ext cx="7992888" cy="1323439"/>
          </a:xfrm>
          <a:prstGeom prst="rect">
            <a:avLst/>
          </a:prstGeom>
        </p:spPr>
        <p:txBody>
          <a:bodyPr wrap="square">
            <a:spAutoFit/>
          </a:bodyPr>
          <a:lstStyle/>
          <a:p>
            <a:pPr algn="ctr"/>
            <a:r>
              <a:rPr lang="en-CA" sz="4000" b="1" dirty="0" smtClean="0">
                <a:latin typeface="+mj-lt"/>
              </a:rPr>
              <a:t>Keewatin Tribal Council </a:t>
            </a:r>
            <a:r>
              <a:rPr lang="en-CA" sz="4000" b="1" dirty="0">
                <a:latin typeface="+mj-lt"/>
              </a:rPr>
              <a:t>Executive Office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5110" y="5528851"/>
            <a:ext cx="1533739" cy="1095528"/>
          </a:xfrm>
          <a:prstGeom prst="rect">
            <a:avLst/>
          </a:prstGeom>
        </p:spPr>
      </p:pic>
    </p:spTree>
    <p:extLst>
      <p:ext uri="{BB962C8B-B14F-4D97-AF65-F5344CB8AC3E}">
        <p14:creationId xmlns:p14="http://schemas.microsoft.com/office/powerpoint/2010/main" val="76979231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2999" y="1947211"/>
            <a:ext cx="8064896" cy="2308324"/>
          </a:xfrm>
          <a:prstGeom prst="rect">
            <a:avLst/>
          </a:prstGeom>
        </p:spPr>
        <p:txBody>
          <a:bodyPr wrap="square">
            <a:spAutoFit/>
          </a:bodyPr>
          <a:lstStyle/>
          <a:p>
            <a:pPr marL="285750" indent="-285750">
              <a:buFont typeface="Arial" panose="020B0604020202020204" pitchFamily="34" charset="0"/>
              <a:buChar char="•"/>
            </a:pPr>
            <a:r>
              <a:rPr lang="en-CA" dirty="0">
                <a:latin typeface="Calibri" panose="020F0502020204030204" pitchFamily="34" charset="0"/>
              </a:rPr>
              <a:t>C</a:t>
            </a:r>
            <a:r>
              <a:rPr lang="en-CA" dirty="0" smtClean="0">
                <a:latin typeface="Calibri" panose="020F0502020204030204" pitchFamily="34" charset="0"/>
              </a:rPr>
              <a:t>arrying </a:t>
            </a:r>
            <a:r>
              <a:rPr lang="en-CA" dirty="0">
                <a:latin typeface="Calibri" panose="020F0502020204030204" pitchFamily="34" charset="0"/>
              </a:rPr>
              <a:t>out Policies and Directives of the Members as determined by resolution at any Meeting of the Members;</a:t>
            </a:r>
          </a:p>
          <a:p>
            <a:pPr marL="285750" indent="-285750">
              <a:buFont typeface="Arial" panose="020B0604020202020204" pitchFamily="34" charset="0"/>
              <a:buChar char="•"/>
            </a:pPr>
            <a:r>
              <a:rPr lang="en-CA" dirty="0" smtClean="0">
                <a:latin typeface="Calibri" panose="020F0502020204030204" pitchFamily="34" charset="0"/>
              </a:rPr>
              <a:t>Coordinating </a:t>
            </a:r>
            <a:r>
              <a:rPr lang="en-CA" dirty="0">
                <a:latin typeface="Calibri" panose="020F0502020204030204" pitchFamily="34" charset="0"/>
              </a:rPr>
              <a:t>and reviewing the activities of the Advisory Committees and recommending the </a:t>
            </a:r>
            <a:r>
              <a:rPr lang="en-CA" dirty="0" smtClean="0">
                <a:latin typeface="Calibri" panose="020F0502020204030204" pitchFamily="34" charset="0"/>
              </a:rPr>
              <a:t>prioritization </a:t>
            </a:r>
            <a:r>
              <a:rPr lang="en-CA" dirty="0">
                <a:latin typeface="Calibri" panose="020F0502020204030204" pitchFamily="34" charset="0"/>
              </a:rPr>
              <a:t>of these activities to the Board and to the Members;</a:t>
            </a:r>
          </a:p>
          <a:p>
            <a:pPr marL="285750" indent="-285750">
              <a:buFont typeface="Arial" panose="020B0604020202020204" pitchFamily="34" charset="0"/>
              <a:buChar char="•"/>
            </a:pPr>
            <a:r>
              <a:rPr lang="en-CA" dirty="0" smtClean="0">
                <a:latin typeface="Calibri" panose="020F0502020204030204" pitchFamily="34" charset="0"/>
              </a:rPr>
              <a:t>Reviewing </a:t>
            </a:r>
            <a:r>
              <a:rPr lang="en-CA" dirty="0">
                <a:latin typeface="Calibri" panose="020F0502020204030204" pitchFamily="34" charset="0"/>
              </a:rPr>
              <a:t>and determining staffing levels and employee activities and salaries;</a:t>
            </a:r>
          </a:p>
          <a:p>
            <a:pPr marL="285750" indent="-285750">
              <a:buFont typeface="Arial" panose="020B0604020202020204" pitchFamily="34" charset="0"/>
              <a:buChar char="•"/>
            </a:pPr>
            <a:r>
              <a:rPr lang="en-CA" dirty="0" smtClean="0">
                <a:latin typeface="Calibri" panose="020F0502020204030204" pitchFamily="34" charset="0"/>
              </a:rPr>
              <a:t>Authorizing </a:t>
            </a:r>
            <a:r>
              <a:rPr lang="en-CA" dirty="0">
                <a:latin typeface="Calibri" panose="020F0502020204030204" pitchFamily="34" charset="0"/>
              </a:rPr>
              <a:t>expenditures of the Corporation;</a:t>
            </a:r>
          </a:p>
          <a:p>
            <a:pPr marL="285750" indent="-285750">
              <a:buFont typeface="Arial" panose="020B0604020202020204" pitchFamily="34" charset="0"/>
              <a:buChar char="•"/>
            </a:pPr>
            <a:r>
              <a:rPr lang="en-CA" dirty="0" smtClean="0">
                <a:latin typeface="Calibri" panose="020F0502020204030204" pitchFamily="34" charset="0"/>
              </a:rPr>
              <a:t>Calling </a:t>
            </a:r>
            <a:r>
              <a:rPr lang="en-CA" dirty="0">
                <a:latin typeface="Calibri" panose="020F0502020204030204" pitchFamily="34" charset="0"/>
              </a:rPr>
              <a:t>meetings of the Board</a:t>
            </a:r>
            <a:r>
              <a:rPr lang="en-CA" dirty="0" smtClean="0">
                <a:latin typeface="Calibri" panose="020F0502020204030204" pitchFamily="34" charset="0"/>
              </a:rPr>
              <a:t>;</a:t>
            </a:r>
            <a:endParaRPr lang="en-CA" dirty="0">
              <a:latin typeface="Calibri" panose="020F0502020204030204" pitchFamily="34" charset="0"/>
            </a:endParaRPr>
          </a:p>
        </p:txBody>
      </p:sp>
      <p:sp>
        <p:nvSpPr>
          <p:cNvPr id="3" name="Rectangle 2"/>
          <p:cNvSpPr/>
          <p:nvPr/>
        </p:nvSpPr>
        <p:spPr>
          <a:xfrm>
            <a:off x="323528" y="980728"/>
            <a:ext cx="6840760" cy="1077218"/>
          </a:xfrm>
          <a:prstGeom prst="rect">
            <a:avLst/>
          </a:prstGeom>
        </p:spPr>
        <p:txBody>
          <a:bodyPr wrap="square">
            <a:spAutoFit/>
          </a:bodyPr>
          <a:lstStyle/>
          <a:p>
            <a:r>
              <a:rPr lang="en-CA" sz="3200" b="1" dirty="0">
                <a:latin typeface="+mj-lt"/>
              </a:rPr>
              <a:t>Jurisdiction and Powers of Executive Council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4288" y="850975"/>
            <a:ext cx="1533739" cy="1095528"/>
          </a:xfrm>
          <a:prstGeom prst="rect">
            <a:avLst/>
          </a:prstGeom>
        </p:spPr>
      </p:pic>
    </p:spTree>
    <p:extLst>
      <p:ext uri="{BB962C8B-B14F-4D97-AF65-F5344CB8AC3E}">
        <p14:creationId xmlns:p14="http://schemas.microsoft.com/office/powerpoint/2010/main" val="123713354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4705" y="2204864"/>
            <a:ext cx="7848872" cy="2862322"/>
          </a:xfrm>
          <a:prstGeom prst="rect">
            <a:avLst/>
          </a:prstGeom>
        </p:spPr>
        <p:txBody>
          <a:bodyPr wrap="square">
            <a:spAutoFit/>
          </a:bodyPr>
          <a:lstStyle/>
          <a:p>
            <a:pPr marL="285750" indent="-285750">
              <a:buFont typeface="Arial" panose="020B0604020202020204" pitchFamily="34" charset="0"/>
              <a:buChar char="•"/>
            </a:pPr>
            <a:r>
              <a:rPr lang="en-CA" dirty="0">
                <a:latin typeface="Calibri" panose="020F0502020204030204" pitchFamily="34" charset="0"/>
              </a:rPr>
              <a:t>Prescribing such rules and regulations not inconsistent with the Act and these by-laws relating to the management and operation of the Corporation as they in their unfettered discretion deem proper; provided that such rules and regulations shall have effect only until the next Annual Meeting of the Members. Failing confirmation of such rules and regulations by the Members the same shall cease to have force and effect from the date of the Meeting of the Members;</a:t>
            </a:r>
          </a:p>
          <a:p>
            <a:pPr marL="285750" indent="-285750">
              <a:buFont typeface="Arial" panose="020B0604020202020204" pitchFamily="34" charset="0"/>
              <a:buChar char="•"/>
            </a:pPr>
            <a:r>
              <a:rPr lang="en-CA" dirty="0">
                <a:latin typeface="Calibri" panose="020F0502020204030204" pitchFamily="34" charset="0"/>
              </a:rPr>
              <a:t>Taking such steps as they deem requisite to enable the Corporation to receive funding and benefits for the purpose of furthering the objectives of the Corporation.</a:t>
            </a:r>
          </a:p>
        </p:txBody>
      </p:sp>
      <p:sp>
        <p:nvSpPr>
          <p:cNvPr id="3" name="Rectangle 2"/>
          <p:cNvSpPr/>
          <p:nvPr/>
        </p:nvSpPr>
        <p:spPr>
          <a:xfrm>
            <a:off x="323528" y="1300971"/>
            <a:ext cx="7560840" cy="1077218"/>
          </a:xfrm>
          <a:prstGeom prst="rect">
            <a:avLst/>
          </a:prstGeom>
        </p:spPr>
        <p:txBody>
          <a:bodyPr wrap="square">
            <a:spAutoFit/>
          </a:bodyPr>
          <a:lstStyle/>
          <a:p>
            <a:r>
              <a:rPr lang="en-CA" sz="3200" b="1" dirty="0"/>
              <a:t>Jurisdiction and Powers of Executive </a:t>
            </a:r>
            <a:r>
              <a:rPr lang="en-CA" sz="3200" b="1" dirty="0" smtClean="0"/>
              <a:t>Council Cont’d</a:t>
            </a:r>
            <a:endParaRPr lang="en-CA" sz="32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7944" y="5229200"/>
            <a:ext cx="1533739" cy="1095528"/>
          </a:xfrm>
          <a:prstGeom prst="rect">
            <a:avLst/>
          </a:prstGeom>
        </p:spPr>
      </p:pic>
    </p:spTree>
    <p:extLst>
      <p:ext uri="{BB962C8B-B14F-4D97-AF65-F5344CB8AC3E}">
        <p14:creationId xmlns:p14="http://schemas.microsoft.com/office/powerpoint/2010/main" val="361297132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r>
              <a:rPr lang="en-CA" sz="4400" b="1" dirty="0"/>
              <a:t>Community Services</a:t>
            </a:r>
            <a:r>
              <a:rPr lang="en-CA" b="1" dirty="0"/>
              <a:t/>
            </a:r>
            <a:br>
              <a:rPr lang="en-CA" b="1" dirty="0"/>
            </a:br>
            <a:endParaRPr lang="en-CA" dirty="0"/>
          </a:p>
        </p:txBody>
      </p:sp>
      <p:sp>
        <p:nvSpPr>
          <p:cNvPr id="3" name="Content Placeholder 2"/>
          <p:cNvSpPr>
            <a:spLocks noGrp="1"/>
          </p:cNvSpPr>
          <p:nvPr>
            <p:ph idx="1"/>
          </p:nvPr>
        </p:nvSpPr>
        <p:spPr>
          <a:xfrm>
            <a:off x="467544" y="1412776"/>
            <a:ext cx="8208912" cy="5181208"/>
          </a:xfrm>
        </p:spPr>
        <p:txBody>
          <a:bodyPr>
            <a:normAutofit lnSpcReduction="10000"/>
          </a:bodyPr>
          <a:lstStyle/>
          <a:p>
            <a:pPr marL="0" indent="0">
              <a:buNone/>
            </a:pPr>
            <a:r>
              <a:rPr lang="en-CA" sz="2400" b="1" dirty="0" smtClean="0">
                <a:latin typeface="+mj-lt"/>
              </a:rPr>
              <a:t>Advisory </a:t>
            </a:r>
            <a:r>
              <a:rPr lang="en-CA" sz="2400" b="1" dirty="0">
                <a:latin typeface="+mj-lt"/>
              </a:rPr>
              <a:t>Services:</a:t>
            </a:r>
          </a:p>
          <a:p>
            <a:r>
              <a:rPr lang="en-CA" sz="1800" dirty="0" smtClean="0">
                <a:latin typeface="Calibri" panose="020F0502020204030204" pitchFamily="34" charset="0"/>
              </a:rPr>
              <a:t>Advisory </a:t>
            </a:r>
            <a:r>
              <a:rPr lang="en-CA" sz="1800" dirty="0">
                <a:latin typeface="Calibri" panose="020F0502020204030204" pitchFamily="34" charset="0"/>
              </a:rPr>
              <a:t>services are defined as the provision of specific knowledge, expertise and/or assistance in the fields of </a:t>
            </a:r>
            <a:r>
              <a:rPr lang="en-CA" sz="1800" dirty="0" smtClean="0">
                <a:latin typeface="Calibri" panose="020F0502020204030204" pitchFamily="34" charset="0"/>
              </a:rPr>
              <a:t>First Nation </a:t>
            </a:r>
            <a:r>
              <a:rPr lang="en-CA" sz="1800" dirty="0">
                <a:latin typeface="Calibri" panose="020F0502020204030204" pitchFamily="34" charset="0"/>
              </a:rPr>
              <a:t>government, </a:t>
            </a:r>
            <a:r>
              <a:rPr lang="en-CA" sz="1800" dirty="0" smtClean="0">
                <a:latin typeface="Calibri" panose="020F0502020204030204" pitchFamily="34" charset="0"/>
              </a:rPr>
              <a:t>Financial </a:t>
            </a:r>
            <a:r>
              <a:rPr lang="en-CA" sz="1800" dirty="0">
                <a:latin typeface="Calibri" panose="020F0502020204030204" pitchFamily="34" charset="0"/>
              </a:rPr>
              <a:t>M</a:t>
            </a:r>
            <a:r>
              <a:rPr lang="en-CA" sz="1800" dirty="0" smtClean="0">
                <a:latin typeface="Calibri" panose="020F0502020204030204" pitchFamily="34" charset="0"/>
              </a:rPr>
              <a:t>anagement</a:t>
            </a:r>
            <a:r>
              <a:rPr lang="en-CA" sz="1800" dirty="0">
                <a:latin typeface="Calibri" panose="020F0502020204030204" pitchFamily="34" charset="0"/>
              </a:rPr>
              <a:t>, E</a:t>
            </a:r>
            <a:r>
              <a:rPr lang="en-CA" sz="1800" dirty="0" smtClean="0">
                <a:latin typeface="Calibri" panose="020F0502020204030204" pitchFamily="34" charset="0"/>
              </a:rPr>
              <a:t>conomic Development and </a:t>
            </a:r>
            <a:r>
              <a:rPr lang="en-CA" sz="1800" dirty="0">
                <a:latin typeface="Calibri" panose="020F0502020204030204" pitchFamily="34" charset="0"/>
              </a:rPr>
              <a:t>S</a:t>
            </a:r>
            <a:r>
              <a:rPr lang="en-CA" sz="1800" dirty="0" smtClean="0">
                <a:latin typeface="Calibri" panose="020F0502020204030204" pitchFamily="34" charset="0"/>
              </a:rPr>
              <a:t>ocial </a:t>
            </a:r>
            <a:r>
              <a:rPr lang="en-CA" sz="1800" dirty="0">
                <a:latin typeface="Calibri" panose="020F0502020204030204" pitchFamily="34" charset="0"/>
              </a:rPr>
              <a:t>D</a:t>
            </a:r>
            <a:r>
              <a:rPr lang="en-CA" sz="1800" dirty="0" smtClean="0">
                <a:latin typeface="Calibri" panose="020F0502020204030204" pitchFamily="34" charset="0"/>
              </a:rPr>
              <a:t>evelopment. </a:t>
            </a:r>
            <a:endParaRPr lang="en-CA" sz="1800" dirty="0">
              <a:latin typeface="Calibri" panose="020F0502020204030204" pitchFamily="34" charset="0"/>
            </a:endParaRPr>
          </a:p>
          <a:p>
            <a:pPr marL="0" indent="0">
              <a:buNone/>
            </a:pPr>
            <a:r>
              <a:rPr lang="en-CA" sz="2400" b="1" dirty="0" smtClean="0">
                <a:latin typeface="+mj-lt"/>
              </a:rPr>
              <a:t>Programs:</a:t>
            </a:r>
            <a:endParaRPr lang="en-CA" sz="2400" dirty="0">
              <a:latin typeface="+mj-lt"/>
            </a:endParaRPr>
          </a:p>
          <a:p>
            <a:r>
              <a:rPr lang="en-CA" sz="1800" dirty="0">
                <a:latin typeface="Calibri" panose="020F0502020204030204" pitchFamily="34" charset="0"/>
              </a:rPr>
              <a:t>First Nation Government</a:t>
            </a:r>
          </a:p>
          <a:p>
            <a:r>
              <a:rPr lang="en-CA" sz="1800" dirty="0">
                <a:latin typeface="Calibri" panose="020F0502020204030204" pitchFamily="34" charset="0"/>
              </a:rPr>
              <a:t>Financial Management</a:t>
            </a:r>
          </a:p>
          <a:p>
            <a:r>
              <a:rPr lang="en-CA" sz="1800" dirty="0">
                <a:latin typeface="Calibri" panose="020F0502020204030204" pitchFamily="34" charset="0"/>
              </a:rPr>
              <a:t>Economic Development</a:t>
            </a:r>
          </a:p>
          <a:p>
            <a:r>
              <a:rPr lang="en-CA" sz="1800" dirty="0">
                <a:latin typeface="Calibri" panose="020F0502020204030204" pitchFamily="34" charset="0"/>
              </a:rPr>
              <a:t>Social </a:t>
            </a:r>
            <a:r>
              <a:rPr lang="en-CA" sz="1800" dirty="0" smtClean="0">
                <a:latin typeface="Calibri" panose="020F0502020204030204" pitchFamily="34" charset="0"/>
              </a:rPr>
              <a:t>Development</a:t>
            </a:r>
          </a:p>
          <a:p>
            <a:r>
              <a:rPr lang="en-CA" sz="1800" dirty="0" smtClean="0">
                <a:latin typeface="Calibri" panose="020F0502020204030204" pitchFamily="34" charset="0"/>
              </a:rPr>
              <a:t>Comprehensive Community Planning</a:t>
            </a:r>
          </a:p>
          <a:p>
            <a:pPr marL="0" indent="0">
              <a:buNone/>
            </a:pPr>
            <a:endParaRPr lang="en-CA" sz="1900" dirty="0" smtClean="0">
              <a:latin typeface="+mj-lt"/>
            </a:endParaRPr>
          </a:p>
          <a:p>
            <a:pPr marL="0" indent="0">
              <a:buNone/>
            </a:pPr>
            <a:endParaRPr lang="en-CA" sz="1900" dirty="0" smtClean="0">
              <a:latin typeface="+mj-lt"/>
            </a:endParaRPr>
          </a:p>
          <a:p>
            <a:pPr marL="0" indent="0" algn="ctr">
              <a:buNone/>
            </a:pPr>
            <a:endParaRPr lang="en-CA" sz="2200" b="1" dirty="0" smtClean="0">
              <a:latin typeface="+mj-lt"/>
            </a:endParaRPr>
          </a:p>
          <a:p>
            <a:pPr marL="0" indent="0" algn="ctr">
              <a:buNone/>
            </a:pPr>
            <a:r>
              <a:rPr lang="en-CA" sz="2200" b="1" dirty="0" smtClean="0">
                <a:latin typeface="+mj-lt"/>
              </a:rPr>
              <a:t>Advisory Services Coordinator -Chris Bignell</a:t>
            </a:r>
          </a:p>
          <a:p>
            <a:pPr marL="0" indent="0" algn="ctr">
              <a:buNone/>
            </a:pPr>
            <a:r>
              <a:rPr lang="en-CA" sz="2200" b="1" dirty="0" smtClean="0">
                <a:latin typeface="+mj-lt"/>
              </a:rPr>
              <a:t>204-677-0242</a:t>
            </a:r>
            <a:endParaRPr lang="en-CA" sz="2200" b="1" dirty="0">
              <a:latin typeface="+mj-lt"/>
            </a:endParaRPr>
          </a:p>
          <a:p>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2240" y="3455616"/>
            <a:ext cx="1533739" cy="1095528"/>
          </a:xfrm>
          <a:prstGeom prst="rect">
            <a:avLst/>
          </a:prstGeom>
        </p:spPr>
      </p:pic>
    </p:spTree>
    <p:extLst>
      <p:ext uri="{BB962C8B-B14F-4D97-AF65-F5344CB8AC3E}">
        <p14:creationId xmlns:p14="http://schemas.microsoft.com/office/powerpoint/2010/main" val="15850302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397</TotalTime>
  <Words>2314</Words>
  <Application>Microsoft Office PowerPoint</Application>
  <PresentationFormat>On-screen Show (4:3)</PresentationFormat>
  <Paragraphs>186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23 Nickel Road Thompson, MB  R8N 0Y4 Phone: 204-677-2341  Fax: 204-677-0255</vt:lpstr>
      <vt:lpstr>Keewatin Tribal Council</vt:lpstr>
      <vt:lpstr>PowerPoint Presentation</vt:lpstr>
      <vt:lpstr>PowerPoint Presentation</vt:lpstr>
      <vt:lpstr>PowerPoint Presentation</vt:lpstr>
      <vt:lpstr>PowerPoint Presentation</vt:lpstr>
      <vt:lpstr>PowerPoint Presentation</vt:lpstr>
      <vt:lpstr>PowerPoint Presentation</vt:lpstr>
      <vt:lpstr>Community Services </vt:lpstr>
      <vt:lpstr> Education</vt:lpstr>
      <vt:lpstr>Education Cont’d</vt:lpstr>
      <vt:lpstr>Finance and Administration</vt:lpstr>
      <vt:lpstr>Finance and Administration cont’d</vt:lpstr>
      <vt:lpstr>Technical Advisory Services</vt:lpstr>
      <vt:lpstr>Health Services</vt:lpstr>
      <vt:lpstr>Health Services Cont’d</vt:lpstr>
      <vt:lpstr>Health Services Cont’d</vt:lpstr>
      <vt:lpstr>Health Services Cont’d</vt:lpstr>
      <vt:lpstr>Referral and Medical Transportation Services</vt:lpstr>
      <vt:lpstr>Referral and Medical  Transportation Services cont’d</vt:lpstr>
      <vt:lpstr>Referral and Medical  Transportation Services cont’d</vt:lpstr>
      <vt:lpstr>Keewatin Tribal Council Related Entities</vt:lpstr>
      <vt:lpstr>Keewatin Tribal Council Related Entities cont’d</vt:lpstr>
      <vt:lpstr>Ekosi/Masii Cho/Thank you</vt:lpstr>
    </vt:vector>
  </TitlesOfParts>
  <Company>Keewatin Tribal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Dion McIvor</dc:creator>
  <cp:lastModifiedBy>Dion McIvor</cp:lastModifiedBy>
  <cp:revision>49</cp:revision>
  <dcterms:created xsi:type="dcterms:W3CDTF">2017-01-31T22:00:53Z</dcterms:created>
  <dcterms:modified xsi:type="dcterms:W3CDTF">2018-11-29T20:14:49Z</dcterms:modified>
</cp:coreProperties>
</file>